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0" r:id="rId4"/>
    <p:sldId id="305" r:id="rId5"/>
    <p:sldId id="301" r:id="rId6"/>
    <p:sldId id="284" r:id="rId7"/>
    <p:sldId id="300" r:id="rId8"/>
    <p:sldId id="285" r:id="rId9"/>
    <p:sldId id="286" r:id="rId10"/>
    <p:sldId id="287" r:id="rId11"/>
    <p:sldId id="288" r:id="rId12"/>
    <p:sldId id="290" r:id="rId13"/>
    <p:sldId id="291" r:id="rId14"/>
    <p:sldId id="302" r:id="rId15"/>
    <p:sldId id="292" r:id="rId16"/>
    <p:sldId id="303" r:id="rId17"/>
    <p:sldId id="294" r:id="rId18"/>
    <p:sldId id="296" r:id="rId19"/>
    <p:sldId id="295" r:id="rId20"/>
    <p:sldId id="297" r:id="rId21"/>
    <p:sldId id="298" r:id="rId22"/>
    <p:sldId id="306" r:id="rId23"/>
    <p:sldId id="299" r:id="rId24"/>
  </p:sldIdLst>
  <p:sldSz cx="9144000" cy="6858000" type="screen4x3"/>
  <p:notesSz cx="6797675" cy="987425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Benediktova" initials="N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0000FF"/>
    <a:srgbClr val="2C6598"/>
    <a:srgbClr val="0099FF"/>
    <a:srgbClr val="FF66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095" autoAdjust="0"/>
  </p:normalViewPr>
  <p:slideViewPr>
    <p:cSldViewPr>
      <p:cViewPr varScale="1">
        <p:scale>
          <a:sx n="85" d="100"/>
          <a:sy n="85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08T17:10:03.357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07FFA-FDEE-4BC1-AB5D-6FACF33BF6D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8D11B-AC2F-458A-90EA-98010D76A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029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4BCC4-5B76-41D4-89B3-2235F8407A3F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3AEB6-7DDE-4A42-AD74-791CF850B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05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4640-8FF4-430E-AAE0-BEC21CEE7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5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E84F-BACE-492C-BF4C-03F235F6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36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7AF0-5DC2-4FE9-AD46-599D9EA0A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94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9D8-FBF8-424A-9338-3CE817AC9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40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66B-B954-4539-B429-89800EBF3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52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11E-EDB7-4F17-A38C-96183E68F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28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228-2A54-4739-8C61-3141A9642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15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31AF-43FC-4E01-B3FE-2D65441EE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8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9F1A-5A0C-4B04-A4FD-81A2EA6B4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47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6632-996C-4F6E-90AB-182479F3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22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3EC-F872-4023-86F7-2CBE8B5DB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02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C22B-A60B-46B3-86AA-4775CFB2E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87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://www.cfe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nbenediktova@cfe.ru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hyperlink" Target="http://www.cfe.ru/" TargetMode="External"/><Relationship Id="rId4" Type="http://schemas.openxmlformats.org/officeDocument/2006/relationships/hyperlink" Target="mailto:nrudenko@cfe.ru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1916832"/>
            <a:ext cx="9144000" cy="37444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Всемирная неделя предпринимательства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(Global Entrepreneurship Week)</a:t>
            </a:r>
            <a:b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Ноябрь </a:t>
            </a:r>
            <a:r>
              <a:rPr lang="ru-RU" sz="28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16 </a:t>
            </a:r>
            <a:r>
              <a:rPr lang="ru-RU" sz="28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– </a:t>
            </a:r>
            <a:r>
              <a:rPr lang="ru-RU" sz="28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22</a:t>
            </a:r>
            <a:r>
              <a:rPr lang="ru-RU" sz="2800" b="1" smtClean="0">
                <a:solidFill>
                  <a:srgbClr val="FF6600"/>
                </a:solidFill>
                <a:latin typeface="Cambria" panose="02040503050406030204" pitchFamily="18" charset="0"/>
              </a:rPr>
              <a:t>, 2015</a:t>
            </a:r>
            <a:r>
              <a:rPr lang="en-US" sz="28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/>
            </a:r>
            <a:br>
              <a:rPr lang="en-US" sz="2800" b="1" dirty="0" smtClean="0">
                <a:solidFill>
                  <a:srgbClr val="FF66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России</a:t>
            </a:r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Центр предпринимательства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http:// </a:t>
            </a:r>
            <a:r>
              <a:rPr lang="en-US" sz="2400" b="1" dirty="0" smtClean="0">
                <a:solidFill>
                  <a:srgbClr val="2C6598"/>
                </a:solidFill>
                <a:latin typeface="Cambria" panose="02040503050406030204" pitchFamily="18" charset="0"/>
                <a:hlinkClick r:id="rId2"/>
              </a:rPr>
              <a:t>www.cfe.ru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4849" y="5875016"/>
            <a:ext cx="2529763" cy="6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6" y="0"/>
            <a:ext cx="1710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\\MAIL\Projects\DeltaCenter\Global Entrepreneurship Week\2013\Logos\Kauffman_offici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01350"/>
            <a:ext cx="1656184" cy="11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MAIL\Projects\DeltaCenter\Global Entrepreneurship Week\2013\Logos\Dell_mat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282" y="5645233"/>
            <a:ext cx="1044116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MAIL\Projects\DeltaCenter\Global Entrepreneurship Week\2014\GEW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50" y="404664"/>
            <a:ext cx="2113334" cy="15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96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latin typeface="Cambria" panose="02040503050406030204" pitchFamily="18" charset="0"/>
              </a:rPr>
              <a:t>Пример 2</a:t>
            </a:r>
          </a:p>
          <a:p>
            <a:pPr algn="l">
              <a:spcBef>
                <a:spcPts val="1200"/>
              </a:spcBef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dirty="0">
              <a:latin typeface="Century Gothic" pitchFamily="34" charset="0"/>
            </a:endParaRPr>
          </a:p>
          <a:p>
            <a:pPr lvl="7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10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\\MAIL\Projects\DeltaCenter\Global Entrepreneurship Week\2011\Pics\IMG_3837_c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1523"/>
            <a:ext cx="3453986" cy="18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4392488" cy="2808312"/>
          </a:xfrm>
          <a:prstGeom prst="rect">
            <a:avLst/>
          </a:prstGeom>
        </p:spPr>
      </p:pic>
      <p:pic>
        <p:nvPicPr>
          <p:cNvPr id="13" name="Picture 2" descr="\\MAIL\Projects\DeltaCenter\Global Entrepreneurship Week\2012\Photo\GEW2012_Russia_Viktor02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243" y="2348880"/>
            <a:ext cx="4922565" cy="34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53" y="188640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44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96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ru-RU" sz="2000" b="1" dirty="0" smtClean="0">
                <a:latin typeface="Century Gothic" pitchFamily="34" charset="0"/>
              </a:rPr>
              <a:t>                      </a:t>
            </a:r>
            <a:r>
              <a:rPr lang="ru-RU" sz="2000" b="1" dirty="0" smtClean="0">
                <a:latin typeface="Cambria" panose="02040503050406030204" pitchFamily="18" charset="0"/>
              </a:rPr>
              <a:t>Пример 3</a:t>
            </a:r>
          </a:p>
          <a:p>
            <a:pPr algn="l">
              <a:spcBef>
                <a:spcPts val="1200"/>
              </a:spcBef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dirty="0">
              <a:latin typeface="Century Gothic" pitchFamily="34" charset="0"/>
            </a:endParaRPr>
          </a:p>
          <a:p>
            <a:pPr lvl="7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11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836712"/>
            <a:ext cx="3672408" cy="5832648"/>
          </a:xfrm>
          <a:prstGeom prst="rect">
            <a:avLst/>
          </a:prstGeom>
        </p:spPr>
      </p:pic>
      <p:pic>
        <p:nvPicPr>
          <p:cNvPr id="10" name="Picture 2" descr="\\MAIL\Projects\DeltaCenter\Global Entrepreneurship Week\2013\Photos and materials\Entrepreneurial Film Festival announc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379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99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15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96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latin typeface="Cambria" panose="02040503050406030204" pitchFamily="18" charset="0"/>
              </a:rPr>
              <a:t>Пример 4</a:t>
            </a:r>
          </a:p>
          <a:p>
            <a:pPr algn="l">
              <a:spcBef>
                <a:spcPts val="1200"/>
              </a:spcBef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dirty="0">
              <a:latin typeface="Century Gothic" pitchFamily="34" charset="0"/>
            </a:endParaRPr>
          </a:p>
          <a:p>
            <a:pPr lvl="7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12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MAIL\Projects\DeltaCenter\Global Entrepreneurship Week\2013\Photos and materials\GEW_B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6802"/>
            <a:ext cx="6696744" cy="50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01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96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latin typeface="Cambria" panose="02040503050406030204" pitchFamily="18" charset="0"/>
              </a:rPr>
              <a:t>Пример 5 </a:t>
            </a:r>
          </a:p>
          <a:p>
            <a:pPr algn="l">
              <a:spcBef>
                <a:spcPts val="1200"/>
              </a:spcBef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dirty="0">
              <a:latin typeface="Century Gothic" pitchFamily="34" charset="0"/>
            </a:endParaRPr>
          </a:p>
          <a:p>
            <a:pPr lvl="7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13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\\MAIL\Projects\DeltaCenter\Global Entrepreneurship Week\2013\Photos and materials\From Export-Management\IMG_6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446" y="1628800"/>
            <a:ext cx="540001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MAIL\Projects\DeltaCenter\Global Entrepreneurship Week\2013\Photos and materials\From Export-Management\Jonatha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62085"/>
            <a:ext cx="2952328" cy="50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85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Cambria" panose="02040503050406030204" pitchFamily="18" charset="0"/>
              </a:rPr>
              <a:t>Пример </a:t>
            </a:r>
            <a:r>
              <a:rPr lang="ru-RU" sz="2000" b="1" dirty="0" smtClean="0">
                <a:latin typeface="Cambria" panose="02040503050406030204" pitchFamily="18" charset="0"/>
              </a:rPr>
              <a:t>6 </a:t>
            </a:r>
            <a:r>
              <a:rPr lang="ru-RU" sz="2000" b="1" dirty="0">
                <a:latin typeface="Cambria" panose="02040503050406030204" pitchFamily="18" charset="0"/>
              </a:rPr>
              <a:t/>
            </a:r>
            <a:br>
              <a:rPr lang="ru-RU" sz="2000" b="1" dirty="0">
                <a:latin typeface="Cambria" panose="02040503050406030204" pitchFamily="18" charset="0"/>
              </a:rPr>
            </a:b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5517233"/>
            <a:ext cx="288032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9D8-FBF8-424A-9338-3CE817AC99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9" name="Picture 3" descr="\\MAIL\Projects\DeltaCenter\Global Entrepreneurship Week\2013\Photos and materials\From Export-Management\LaserShow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236296" cy="48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57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latin typeface="Cambria" panose="02040503050406030204" pitchFamily="18" charset="0"/>
              </a:rPr>
              <a:t>Символ Всемирной предпринимательской недели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КОМПАС  </a:t>
            </a:r>
          </a:p>
          <a:p>
            <a:pPr algn="l">
              <a:spcBef>
                <a:spcPts val="1200"/>
              </a:spcBef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dirty="0">
              <a:latin typeface="Century Gothic" pitchFamily="34" charset="0"/>
            </a:endParaRPr>
          </a:p>
          <a:p>
            <a:pPr lvl="7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15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76" y="2692093"/>
            <a:ext cx="3408759" cy="340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\\MAIL\Projects\DeltaCenter\Global Entrepreneurship Week\2014\Branding\GEW_main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342" y="2348880"/>
            <a:ext cx="4168157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0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III</a:t>
            </a:r>
            <a:r>
              <a:rPr lang="en-US" b="1" dirty="0">
                <a:solidFill>
                  <a:srgbClr val="CC3300"/>
                </a:solidFill>
                <a:latin typeface="Cambria" panose="02040503050406030204" pitchFamily="18" charset="0"/>
              </a:rPr>
              <a:t>. </a:t>
            </a:r>
            <a:r>
              <a:rPr lang="ru-RU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Регистрировать мероприятия</a:t>
            </a:r>
          </a:p>
          <a:p>
            <a:endParaRPr lang="ru-RU" b="1" dirty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2C6598"/>
                </a:solidFill>
                <a:latin typeface="Cambria" panose="02040503050406030204" pitchFamily="18" charset="0"/>
              </a:rPr>
              <a:t>http://ru.gew.co/ru</a:t>
            </a:r>
            <a:endParaRPr lang="ru-RU" sz="6000" b="1" dirty="0" smtClean="0">
              <a:solidFill>
                <a:srgbClr val="2C6598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 </a:t>
            </a:r>
            <a:endParaRPr lang="en-US" sz="6000" b="1" dirty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9D8-FBF8-424A-9338-3CE817AC99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15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1246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Aft>
                <a:spcPts val="1200"/>
              </a:spcAft>
            </a:pPr>
            <a:r>
              <a:rPr lang="en-US" sz="3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IV. </a:t>
            </a:r>
            <a:r>
              <a:rPr lang="ru-RU" sz="3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Информировать </a:t>
            </a:r>
          </a:p>
          <a:p>
            <a:pPr marL="285750" indent="-285750" algn="l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b="1" dirty="0" smtClean="0">
              <a:latin typeface="Cambria" panose="02040503050406030204" pitchFamily="18" charset="0"/>
            </a:endParaRPr>
          </a:p>
          <a:p>
            <a:pPr marL="285750" indent="-285750" algn="l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Cambria" panose="02040503050406030204" pitchFamily="18" charset="0"/>
              </a:rPr>
              <a:t>Список мероприятий</a:t>
            </a:r>
            <a:r>
              <a:rPr lang="ru-RU" dirty="0" smtClean="0">
                <a:latin typeface="Cambria" panose="02040503050406030204" pitchFamily="18" charset="0"/>
              </a:rPr>
              <a:t>, даты, целевые аудитории, количество участников, место проведения, программы мероприятий</a:t>
            </a:r>
          </a:p>
          <a:p>
            <a:pPr marL="285750" indent="-285750" algn="l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Cambria" panose="02040503050406030204" pitchFamily="18" charset="0"/>
              </a:rPr>
              <a:t>Прислать </a:t>
            </a:r>
            <a:r>
              <a:rPr lang="ru-RU" b="1" dirty="0" smtClean="0">
                <a:latin typeface="Cambria" panose="02040503050406030204" pitchFamily="18" charset="0"/>
              </a:rPr>
              <a:t>отчетные материалы </a:t>
            </a:r>
            <a:r>
              <a:rPr lang="ru-RU" dirty="0" smtClean="0">
                <a:latin typeface="Cambria" panose="02040503050406030204" pitchFamily="18" charset="0"/>
              </a:rPr>
              <a:t>о прошедших мероприятиях:</a:t>
            </a:r>
          </a:p>
          <a:p>
            <a:pPr algn="l" eaLnBrk="1" hangingPunct="1">
              <a:spcAft>
                <a:spcPts val="1200"/>
              </a:spcAft>
            </a:pP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    - фото</a:t>
            </a:r>
          </a:p>
          <a:p>
            <a:pPr algn="l" eaLnBrk="1" hangingPunct="1">
              <a:spcAft>
                <a:spcPts val="1200"/>
              </a:spcAft>
            </a:pP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    - видео			        </a:t>
            </a:r>
            <a:r>
              <a:rPr lang="ru-RU" b="1" dirty="0" smtClean="0">
                <a:latin typeface="Cambria" panose="02040503050406030204" pitchFamily="18" charset="0"/>
              </a:rPr>
              <a:t>с логотипами и упоминаниями </a:t>
            </a:r>
            <a:endParaRPr lang="ru-RU" b="1" dirty="0">
              <a:latin typeface="Cambria" panose="02040503050406030204" pitchFamily="18" charset="0"/>
            </a:endParaRPr>
          </a:p>
          <a:p>
            <a:pPr algn="l" eaLnBrk="1" hangingPunct="1">
              <a:spcAft>
                <a:spcPts val="1200"/>
              </a:spcAft>
            </a:pPr>
            <a:r>
              <a:rPr lang="ru-RU" dirty="0" smtClean="0">
                <a:latin typeface="Cambria" panose="02040503050406030204" pitchFamily="18" charset="0"/>
              </a:rPr>
              <a:t>     - печатные </a:t>
            </a:r>
            <a:r>
              <a:rPr lang="ru-RU" dirty="0">
                <a:latin typeface="Cambria" panose="02040503050406030204" pitchFamily="18" charset="0"/>
              </a:rPr>
              <a:t>материалы </a:t>
            </a:r>
            <a:r>
              <a:rPr lang="ru-RU" dirty="0" smtClean="0">
                <a:latin typeface="Cambria" panose="02040503050406030204" pitchFamily="18" charset="0"/>
              </a:rPr>
              <a:t>                       </a:t>
            </a:r>
            <a:r>
              <a:rPr lang="en-US" dirty="0" smtClean="0">
                <a:latin typeface="Cambria" panose="02040503050406030204" pitchFamily="18" charset="0"/>
              </a:rPr>
              <a:t>                </a:t>
            </a:r>
            <a:r>
              <a:rPr lang="ru-RU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Всемирной недели</a:t>
            </a:r>
            <a:endParaRPr lang="en-US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 eaLnBrk="1" hangingPunct="1">
              <a:spcAft>
                <a:spcPts val="1200"/>
              </a:spcAft>
            </a:pP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   </a:t>
            </a:r>
            <a:r>
              <a:rPr lang="en-US" dirty="0" smtClean="0">
                <a:latin typeface="Cambria" panose="02040503050406030204" pitchFamily="18" charset="0"/>
              </a:rPr>
              <a:t>- </a:t>
            </a:r>
            <a:r>
              <a:rPr lang="ru-RU" dirty="0" smtClean="0">
                <a:latin typeface="Cambria" panose="02040503050406030204" pitchFamily="18" charset="0"/>
              </a:rPr>
              <a:t>ссылки на </a:t>
            </a:r>
            <a:r>
              <a:rPr lang="en-US" dirty="0" smtClean="0">
                <a:latin typeface="Cambria" panose="02040503050406030204" pitchFamily="18" charset="0"/>
              </a:rPr>
              <a:t>on-line </a:t>
            </a:r>
            <a:r>
              <a:rPr lang="ru-RU" dirty="0" smtClean="0">
                <a:latin typeface="Cambria" panose="02040503050406030204" pitchFamily="18" charset="0"/>
              </a:rPr>
              <a:t>ресурсы</a:t>
            </a:r>
          </a:p>
          <a:p>
            <a:pPr algn="l" eaLnBrk="1" hangingPunct="1">
              <a:spcAft>
                <a:spcPts val="1200"/>
              </a:spcAft>
            </a:pPr>
            <a:r>
              <a:rPr lang="ru-RU" sz="2000" b="1" dirty="0"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</a:rPr>
              <a:t>   - </a:t>
            </a:r>
            <a:r>
              <a:rPr lang="ru-RU" dirty="0" smtClean="0">
                <a:latin typeface="Cambria" panose="02040503050406030204" pitchFamily="18" charset="0"/>
              </a:rPr>
              <a:t>истории успеха</a:t>
            </a: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17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950547"/>
            <a:ext cx="4032448" cy="9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 bwMode="auto">
          <a:xfrm>
            <a:off x="3923928" y="3789040"/>
            <a:ext cx="144016" cy="1512168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49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dirty="0">
              <a:latin typeface="Century Gothic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r>
              <a:rPr lang="en-US" sz="24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V. </a:t>
            </a:r>
            <a:r>
              <a:rPr lang="ru-RU" sz="24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Объединить участников Вашего регионального мероприятия с участниками Недели во всем мире </a:t>
            </a: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en-US" sz="2000" dirty="0" smtClean="0">
                <a:latin typeface="Cambria" panose="02040503050406030204" pitchFamily="18" charset="0"/>
              </a:rPr>
              <a:t>      </a:t>
            </a:r>
            <a:r>
              <a:rPr lang="en-US" sz="3200" b="1" dirty="0">
                <a:solidFill>
                  <a:srgbClr val="2C6598"/>
                </a:solidFill>
                <a:latin typeface="Cambria" panose="02040503050406030204" pitchFamily="18" charset="0"/>
              </a:rPr>
              <a:t>http://www.gew.co/</a:t>
            </a:r>
            <a:endParaRPr lang="ru-RU" sz="3200" b="1" dirty="0" smtClean="0">
              <a:solidFill>
                <a:srgbClr val="2C6598"/>
              </a:solidFill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Century Gothic" pitchFamily="34" charset="0"/>
              </a:rPr>
              <a:t>1</a:t>
            </a:r>
            <a:r>
              <a:rPr lang="ru-RU" dirty="0" smtClean="0">
                <a:latin typeface="Century Gothic" pitchFamily="34" charset="0"/>
              </a:rPr>
              <a:t>8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736304" cy="351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46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124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dirty="0">
              <a:latin typeface="Century Gothic" pitchFamily="34" charset="0"/>
            </a:endParaRPr>
          </a:p>
          <a:p>
            <a:pPr algn="ctr" eaLnBrk="1" hangingPunct="1">
              <a:spcAft>
                <a:spcPts val="1200"/>
              </a:spcAft>
            </a:pPr>
            <a:r>
              <a:rPr lang="en-US" sz="28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VI. </a:t>
            </a:r>
            <a:r>
              <a:rPr lang="ru-RU" sz="28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Участвовать в продвижении </a:t>
            </a:r>
          </a:p>
          <a:p>
            <a:pPr algn="ctr" eaLnBrk="1" hangingPunct="1">
              <a:spcAft>
                <a:spcPts val="12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Всемирной недели предпринимательства </a:t>
            </a:r>
          </a:p>
          <a:p>
            <a:pPr algn="ctr" eaLnBrk="1" hangingPunct="1">
              <a:spcAft>
                <a:spcPts val="1200"/>
              </a:spcAft>
            </a:pPr>
            <a:endParaRPr lang="ru-RU" sz="2800" b="1" dirty="0" smtClean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pPr algn="l" eaLnBrk="1" hangingPunct="1">
              <a:spcAft>
                <a:spcPts val="1200"/>
              </a:spcAft>
            </a:pPr>
            <a:r>
              <a:rPr lang="ru-RU" sz="2000" b="1" dirty="0" smtClean="0">
                <a:latin typeface="Cambria" panose="02040503050406030204" pitchFamily="18" charset="0"/>
              </a:rPr>
              <a:t>!    В своем ГОРОДЕ</a:t>
            </a:r>
          </a:p>
          <a:p>
            <a:pPr algn="l" eaLnBrk="1" hangingPunct="1">
              <a:spcAft>
                <a:spcPts val="1200"/>
              </a:spcAft>
            </a:pPr>
            <a:r>
              <a:rPr lang="ru-RU" sz="2000" b="1" dirty="0" smtClean="0">
                <a:latin typeface="Cambria" panose="02040503050406030204" pitchFamily="18" charset="0"/>
              </a:rPr>
              <a:t>!!   В своем РЕГИОНЕ</a:t>
            </a:r>
          </a:p>
          <a:p>
            <a:pPr algn="l" eaLnBrk="1" hangingPunct="1">
              <a:spcAft>
                <a:spcPts val="1200"/>
              </a:spcAft>
            </a:pPr>
            <a:r>
              <a:rPr lang="ru-RU" sz="2000" b="1" dirty="0" smtClean="0">
                <a:latin typeface="Cambria" panose="02040503050406030204" pitchFamily="18" charset="0"/>
              </a:rPr>
              <a:t>!!!  В РОССИИ</a:t>
            </a:r>
          </a:p>
          <a:p>
            <a:pPr algn="l" eaLnBrk="1" hangingPunct="1">
              <a:spcAft>
                <a:spcPts val="1200"/>
              </a:spcAft>
            </a:pPr>
            <a:r>
              <a:rPr lang="ru-RU" sz="2000" b="1" dirty="0" smtClean="0">
                <a:latin typeface="Cambria" panose="02040503050406030204" pitchFamily="18" charset="0"/>
              </a:rPr>
              <a:t>!!!! Во всем МИРЕ</a:t>
            </a:r>
            <a:r>
              <a:rPr lang="ru-RU" b="1" dirty="0" smtClean="0">
                <a:latin typeface="Cambria" panose="02040503050406030204" pitchFamily="18" charset="0"/>
              </a:rPr>
              <a:t>   </a:t>
            </a:r>
          </a:p>
          <a:p>
            <a:pPr marL="285750" indent="-285750" algn="l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19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im3-tub-ru.yandex.net/i?id=417312325-71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4536504" cy="315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548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9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7064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u="sng" dirty="0">
                <a:solidFill>
                  <a:srgbClr val="0000FF"/>
                </a:solidFill>
                <a:latin typeface="Cambria" panose="02040503050406030204" pitchFamily="18" charset="0"/>
              </a:rPr>
              <a:t>Что такое </a:t>
            </a:r>
            <a:r>
              <a:rPr lang="ru-RU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Всемирная неделя </a:t>
            </a:r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предпринимательства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?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Cambria" panose="02040503050406030204" pitchFamily="18" charset="0"/>
              </a:rPr>
              <a:t>Международный проект</a:t>
            </a:r>
            <a:r>
              <a:rPr lang="ru-RU" sz="2000" dirty="0" smtClean="0">
                <a:latin typeface="Cambria" panose="02040503050406030204" pitchFamily="18" charset="0"/>
              </a:rPr>
              <a:t>, </a:t>
            </a:r>
            <a:r>
              <a:rPr lang="ru-RU" sz="2000" b="1" dirty="0" smtClean="0">
                <a:latin typeface="Cambria" panose="02040503050406030204" pitchFamily="18" charset="0"/>
              </a:rPr>
              <a:t>1</a:t>
            </a:r>
            <a:r>
              <a:rPr lang="en-US" sz="2000" b="1" dirty="0">
                <a:latin typeface="Cambria" panose="02040503050406030204" pitchFamily="18" charset="0"/>
              </a:rPr>
              <a:t>5</a:t>
            </a:r>
            <a:r>
              <a:rPr lang="ru-RU" sz="2000" b="1" dirty="0" smtClean="0">
                <a:latin typeface="Cambria" panose="02040503050406030204" pitchFamily="18" charset="0"/>
              </a:rPr>
              <a:t>0 стран </a:t>
            </a:r>
            <a:r>
              <a:rPr lang="ru-RU" sz="2000" dirty="0" smtClean="0">
                <a:latin typeface="Cambria" panose="02040503050406030204" pitchFamily="18" charset="0"/>
              </a:rPr>
              <a:t>– участниц </a:t>
            </a: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Century Gothic" pitchFamily="34" charset="0"/>
              </a:rPr>
              <a:t>2</a:t>
            </a:r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ttp://www.unleashingideas.org/sites/www.unleashingideas.org/files/homeslider/899fd73d4ea4a453d820bd27ac0f39a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797" y="2348880"/>
            <a:ext cx="6723579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-15998"/>
            <a:ext cx="1584175" cy="117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Всемирный предпринимательский конгресс</a:t>
            </a:r>
            <a:endParaRPr lang="ru-RU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endParaRPr lang="en-US" dirty="0">
              <a:latin typeface="Cambria" panose="02040503050406030204" pitchFamily="18" charset="0"/>
            </a:endParaRPr>
          </a:p>
          <a:p>
            <a:pPr algn="l" eaLnBrk="1" hangingPunct="1">
              <a:spcAft>
                <a:spcPts val="12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Ежегодно в марте </a:t>
            </a:r>
            <a:r>
              <a:rPr lang="ru-RU" sz="2000" b="1" dirty="0" smtClean="0">
                <a:latin typeface="Cambria" panose="02040503050406030204" pitchFamily="18" charset="0"/>
              </a:rPr>
              <a:t>			   </a:t>
            </a:r>
            <a:r>
              <a:rPr lang="en-US" sz="2000" b="1" dirty="0" smtClean="0">
                <a:latin typeface="Cambria" panose="02040503050406030204" pitchFamily="18" charset="0"/>
              </a:rPr>
              <a:t>         </a:t>
            </a:r>
            <a:r>
              <a:rPr lang="ru-RU" sz="2000" b="1" dirty="0" smtClean="0">
                <a:latin typeface="Cambria" panose="02040503050406030204" pitchFamily="18" charset="0"/>
              </a:rPr>
              <a:t> 2015 год, март 16-19</a:t>
            </a:r>
          </a:p>
          <a:p>
            <a:pPr algn="l" eaLnBrk="1" hangingPunct="1">
              <a:spcAft>
                <a:spcPts val="1200"/>
              </a:spcAft>
            </a:pPr>
            <a:r>
              <a:rPr lang="ru-RU" sz="2000" b="1" dirty="0">
                <a:latin typeface="Cambria" panose="02040503050406030204" pitchFamily="18" charset="0"/>
              </a:rPr>
              <a:t>	</a:t>
            </a:r>
            <a:r>
              <a:rPr lang="ru-RU" sz="2000" b="1" dirty="0" smtClean="0">
                <a:latin typeface="Cambria" panose="02040503050406030204" pitchFamily="18" charset="0"/>
              </a:rPr>
              <a:t>	Москва 2014		</a:t>
            </a:r>
            <a:r>
              <a:rPr lang="ru-RU" sz="2000" b="1" dirty="0"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</a:rPr>
              <a:t>                    Милан, Италия</a:t>
            </a: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20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\\MAIL\Projects\DeltaCenter\Global Entrepreneurship Week\GEC\GEC 2014\pictures\Sobyanin_Jonathan_Komissar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8091"/>
            <a:ext cx="4284476" cy="29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encrypted-tbn0.gstatic.com/images?q=tbn:ANd9GcTa1anDy7s7-BVMNDVao5fSXbCFfJS3wL2YwM_v1g5EMGStboUsU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71477"/>
            <a:ext cx="4248237" cy="298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6073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397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1200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FF"/>
                </a:solidFill>
                <a:latin typeface="Cambria" panose="02040503050406030204" pitchFamily="18" charset="0"/>
              </a:rPr>
              <a:t>Даты проведения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Всемирной Недели предпринимательства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endParaRPr lang="ru-RU" sz="2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Cambria" panose="02040503050406030204" pitchFamily="18" charset="0"/>
              </a:rPr>
              <a:t>17 </a:t>
            </a:r>
            <a:r>
              <a:rPr lang="en-US" sz="2800" b="1" dirty="0" smtClean="0">
                <a:latin typeface="Cambria" panose="02040503050406030204" pitchFamily="18" charset="0"/>
              </a:rPr>
              <a:t>–</a:t>
            </a:r>
            <a:r>
              <a:rPr lang="ru-RU" sz="2800" b="1" dirty="0" smtClean="0">
                <a:latin typeface="Cambria" panose="02040503050406030204" pitchFamily="18" charset="0"/>
              </a:rPr>
              <a:t> 23 ноября, 2014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ru-RU" sz="2800" b="1" dirty="0" smtClean="0">
              <a:latin typeface="Cambria" panose="020405030504060302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Cambria" panose="02040503050406030204" pitchFamily="18" charset="0"/>
              </a:rPr>
              <a:t>1</a:t>
            </a:r>
            <a:r>
              <a:rPr lang="ru-RU" sz="2800" b="1" dirty="0" smtClean="0">
                <a:latin typeface="Cambria" panose="02040503050406030204" pitchFamily="18" charset="0"/>
              </a:rPr>
              <a:t>6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</a:rPr>
              <a:t>– </a:t>
            </a:r>
            <a:r>
              <a:rPr lang="en-US" sz="2800" b="1" dirty="0" smtClean="0">
                <a:latin typeface="Cambria" panose="02040503050406030204" pitchFamily="18" charset="0"/>
              </a:rPr>
              <a:t>2</a:t>
            </a:r>
            <a:r>
              <a:rPr lang="ru-RU" sz="2800" b="1" dirty="0" smtClean="0">
                <a:latin typeface="Cambria" panose="02040503050406030204" pitchFamily="18" charset="0"/>
              </a:rPr>
              <a:t>2 </a:t>
            </a:r>
            <a:r>
              <a:rPr lang="ru-RU" sz="2800" b="1" dirty="0">
                <a:latin typeface="Cambria" panose="02040503050406030204" pitchFamily="18" charset="0"/>
              </a:rPr>
              <a:t>ноября</a:t>
            </a:r>
            <a:r>
              <a:rPr lang="en-US" sz="2800" b="1" dirty="0">
                <a:latin typeface="Cambria" panose="02040503050406030204" pitchFamily="18" charset="0"/>
              </a:rPr>
              <a:t>, </a:t>
            </a:r>
            <a:r>
              <a:rPr lang="en-US" sz="2800" b="1" dirty="0" smtClean="0">
                <a:latin typeface="Cambria" panose="02040503050406030204" pitchFamily="18" charset="0"/>
              </a:rPr>
              <a:t>201</a:t>
            </a:r>
            <a:r>
              <a:rPr lang="ru-RU" sz="2800" b="1" dirty="0" smtClean="0">
                <a:latin typeface="Cambria" panose="02040503050406030204" pitchFamily="18" charset="0"/>
              </a:rPr>
              <a:t>5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ru-RU" sz="2800" b="1" dirty="0" smtClean="0">
              <a:latin typeface="Cambria" panose="020405030504060302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Cambria" panose="02040503050406030204" pitchFamily="18" charset="0"/>
              </a:rPr>
              <a:t>14 </a:t>
            </a:r>
            <a:r>
              <a:rPr lang="en-US" sz="2800" b="1" dirty="0" smtClean="0">
                <a:latin typeface="Cambria" panose="02040503050406030204" pitchFamily="18" charset="0"/>
              </a:rPr>
              <a:t>–</a:t>
            </a:r>
            <a:r>
              <a:rPr lang="ru-RU" sz="2800" b="1" dirty="0" smtClean="0">
                <a:latin typeface="Cambria" panose="02040503050406030204" pitchFamily="18" charset="0"/>
              </a:rPr>
              <a:t> 20 ноября, 2016</a:t>
            </a: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4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2</a:t>
            </a:r>
            <a:r>
              <a:rPr lang="en-US" dirty="0" smtClean="0">
                <a:latin typeface="Century Gothic" pitchFamily="34" charset="0"/>
              </a:rPr>
              <a:t>1</a:t>
            </a:r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789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11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200" b="1" dirty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200" b="1" dirty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Всемирный день женского предпринимательства</a:t>
            </a:r>
            <a:br>
              <a:rPr lang="ru-RU" sz="4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4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19 ноября</a:t>
            </a:r>
            <a:r>
              <a:rPr lang="en-US" sz="4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/>
            </a:r>
            <a:br>
              <a:rPr lang="en-US" sz="4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социальная компания, направленная на поддержку и популяризацию женского предпринимательства, оказание содействия предприятиям, владелицами которых являются женщины. </a:t>
            </a:r>
            <a:br>
              <a:rPr lang="ru-RU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 рамках данного проекта мы предлагаем Вам проводить свои мероприятия по теме женского предпринимательства 19 ноября и </a:t>
            </a:r>
            <a:r>
              <a:rPr lang="ru-RU" sz="1800" u="sng" dirty="0" smtClean="0">
                <a:solidFill>
                  <a:srgbClr val="0000FF"/>
                </a:solidFill>
                <a:latin typeface="Cambria" panose="02040503050406030204" pitchFamily="18" charset="0"/>
              </a:rPr>
              <a:t>информировать нас о нем</a:t>
            </a:r>
            <a:r>
              <a:rPr lang="ru-RU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. </a:t>
            </a:r>
            <a:r>
              <a:rPr lang="en-US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/>
            </a:r>
            <a:br>
              <a:rPr lang="en-US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</a:br>
            <a:r>
              <a:rPr lang="ru-RU" sz="3200" dirty="0">
                <a:latin typeface="Cambria" panose="02040503050406030204" pitchFamily="18" charset="0"/>
              </a:rPr>
              <a:t/>
            </a:r>
            <a:br>
              <a:rPr lang="ru-RU" sz="3200" dirty="0">
                <a:latin typeface="Cambria" panose="02040503050406030204" pitchFamily="18" charset="0"/>
              </a:rPr>
            </a:b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21508" name="Picture 4" descr="\\MAIL\Projects\DeltaCenter\Global Entrepreneurship Week\2014\WED\W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803" y="4622290"/>
            <a:ext cx="3531405" cy="6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9D8-FBF8-424A-9338-3CE817AC99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365104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  <a:p>
            <a:endParaRPr lang="ru-RU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31" y="0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37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23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908721"/>
            <a:ext cx="69847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Контактная информация </a:t>
            </a:r>
            <a:r>
              <a:rPr lang="ru-RU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организатора в </a:t>
            </a:r>
            <a:r>
              <a:rPr lang="ru-RU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России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Cambria" panose="02040503050406030204" pitchFamily="18" charset="0"/>
              </a:rPr>
              <a:t>Центр предпринимательства </a:t>
            </a:r>
            <a:endParaRPr lang="en-US" sz="2000" b="1" dirty="0">
              <a:latin typeface="Cambria" panose="0204050305040603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Cambria" panose="02040503050406030204" pitchFamily="18" charset="0"/>
              </a:rPr>
              <a:t>тел: +7 (499) 929-7927</a:t>
            </a:r>
            <a:endParaRPr lang="en-US" b="1" dirty="0">
              <a:latin typeface="Cambria" panose="020405030504060302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>
              <a:latin typeface="Cambria" panose="0204050305040603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Наталья </a:t>
            </a:r>
            <a:r>
              <a:rPr lang="ru-RU" b="1" dirty="0" err="1" smtClean="0">
                <a:latin typeface="Cambria" panose="02040503050406030204" pitchFamily="18" charset="0"/>
              </a:rPr>
              <a:t>Бенедиктова</a:t>
            </a:r>
            <a:r>
              <a:rPr lang="ru-RU" b="1" dirty="0" smtClean="0"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Cambria" panose="02040503050406030204" pitchFamily="18" charset="0"/>
                <a:hlinkClick r:id="rId3"/>
              </a:rPr>
              <a:t>nbenediktova@cfe.ru</a:t>
            </a:r>
            <a:endParaRPr lang="en-US" b="1" u="sng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b="1" dirty="0" smtClean="0">
                <a:latin typeface="Cambria" panose="02040503050406030204" pitchFamily="18" charset="0"/>
              </a:rPr>
              <a:t>               </a:t>
            </a:r>
            <a:r>
              <a:rPr lang="ru-RU" b="1" dirty="0" smtClean="0">
                <a:latin typeface="Cambria" panose="02040503050406030204" pitchFamily="18" charset="0"/>
              </a:rPr>
              <a:t>     Наталья Руденко </a:t>
            </a:r>
            <a:r>
              <a:rPr lang="en-US" b="1" dirty="0" smtClean="0">
                <a:latin typeface="Cambria" panose="02040503050406030204" pitchFamily="18" charset="0"/>
              </a:rPr>
              <a:t>         </a:t>
            </a:r>
            <a:r>
              <a:rPr lang="en-US" b="1" u="sng" dirty="0" smtClean="0">
                <a:solidFill>
                  <a:srgbClr val="0000FF"/>
                </a:solidFill>
                <a:latin typeface="Cambria" panose="02040503050406030204" pitchFamily="18" charset="0"/>
                <a:hlinkClick r:id="rId4"/>
              </a:rPr>
              <a:t>nrudenko@cfe.ru</a:t>
            </a:r>
            <a:r>
              <a:rPr lang="en-US" b="1" u="sng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endParaRPr lang="ru-RU" b="1" u="sng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>
              <a:spcAft>
                <a:spcPts val="0"/>
              </a:spcAft>
            </a:pPr>
            <a:endParaRPr lang="ru-RU" b="1" u="sng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>              http</a:t>
            </a:r>
            <a:r>
              <a:rPr lang="ru-RU" b="1" dirty="0" smtClean="0">
                <a:latin typeface="Cambria" panose="02040503050406030204" pitchFamily="18" charset="0"/>
              </a:rPr>
              <a:t>: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en-US" b="1" u="sng" dirty="0" smtClean="0">
                <a:solidFill>
                  <a:srgbClr val="0000FF"/>
                </a:solidFill>
                <a:latin typeface="Cambria" panose="02040503050406030204" pitchFamily="18" charset="0"/>
                <a:hlinkClick r:id="rId5"/>
              </a:rPr>
              <a:t>www.cfe.ru</a:t>
            </a:r>
            <a:endParaRPr lang="en-US" b="1" u="sng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b="1" u="sng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Cambria" panose="02040503050406030204" pitchFamily="18" charset="0"/>
              </a:rPr>
              <a:t>                     </a:t>
            </a:r>
          </a:p>
          <a:p>
            <a:pPr algn="l"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	</a:t>
            </a:r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latin typeface="Cambria" panose="02040503050406030204" pitchFamily="18" charset="0"/>
              </a:rPr>
              <a:t>Центр предпринимательства</a:t>
            </a:r>
            <a:r>
              <a:rPr lang="ru-RU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	</a:t>
            </a:r>
          </a:p>
          <a:p>
            <a:pPr algn="l">
              <a:spcAft>
                <a:spcPts val="0"/>
              </a:spcAft>
            </a:pPr>
            <a:r>
              <a:rPr lang="en-US" b="1" u="sng" dirty="0" smtClean="0">
                <a:solidFill>
                  <a:srgbClr val="0000FF"/>
                </a:solidFill>
                <a:latin typeface="Cambria" panose="02040503050406030204" pitchFamily="18" charset="0"/>
              </a:rPr>
              <a:t>                      </a:t>
            </a:r>
            <a:endParaRPr lang="en-US" b="1" u="sng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dirty="0" smtClean="0">
                <a:solidFill>
                  <a:srgbClr val="0000FF"/>
                </a:solidFill>
                <a:latin typeface="Cambria" panose="02040503050406030204" pitchFamily="18" charset="0"/>
              </a:rPr>
              <a:t>	         </a:t>
            </a:r>
            <a:r>
              <a:rPr lang="en-US" sz="1400" dirty="0" smtClean="0">
                <a:latin typeface="Cambria" panose="02040503050406030204" pitchFamily="18" charset="0"/>
              </a:rPr>
              <a:t>@</a:t>
            </a:r>
            <a:r>
              <a:rPr lang="en-US" sz="1400" dirty="0" err="1" smtClean="0">
                <a:latin typeface="Cambria" panose="02040503050406030204" pitchFamily="18" charset="0"/>
              </a:rPr>
              <a:t>CFE_Russia</a:t>
            </a:r>
            <a:r>
              <a:rPr lang="ru-RU" dirty="0" smtClean="0">
                <a:solidFill>
                  <a:srgbClr val="0000FF"/>
                </a:solidFill>
                <a:latin typeface="Cambria" panose="02040503050406030204" pitchFamily="18" charset="0"/>
              </a:rPr>
              <a:t>	</a:t>
            </a:r>
            <a:endParaRPr lang="en-US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>
              <a:spcAft>
                <a:spcPts val="0"/>
              </a:spcAft>
            </a:pPr>
            <a:endParaRPr lang="en-US" b="1" u="sng" dirty="0">
              <a:solidFill>
                <a:srgbClr val="0000FF"/>
              </a:solidFill>
              <a:latin typeface="Century Gothic" pitchFamily="34" charset="0"/>
            </a:endParaRPr>
          </a:p>
          <a:p>
            <a:pPr algn="l">
              <a:spcAft>
                <a:spcPts val="0"/>
              </a:spcAft>
            </a:pPr>
            <a:endParaRPr lang="en-US" b="1" u="sng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l">
              <a:spcAft>
                <a:spcPts val="0"/>
              </a:spcAft>
            </a:pPr>
            <a:endParaRPr lang="en-US" b="1" u="sng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579" y="4354475"/>
            <a:ext cx="360041" cy="38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853" y="4869160"/>
            <a:ext cx="360041" cy="35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55776" y="5505761"/>
            <a:ext cx="4206334" cy="101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53" y="1"/>
            <a:ext cx="1313781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4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568952" cy="1308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Всемирная </a:t>
            </a:r>
            <a:r>
              <a:rPr lang="ru-RU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неделя </a:t>
            </a:r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предпринимательства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</a:rPr>
              <a:t>Проводится с 2007 года</a:t>
            </a:r>
            <a:endParaRPr lang="en-US" sz="2000" dirty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</a:rPr>
              <a:t>Президент Всемирной недели – </a:t>
            </a:r>
          </a:p>
          <a:p>
            <a:pPr algn="l">
              <a:spcBef>
                <a:spcPts val="1200"/>
              </a:spcBef>
            </a:pPr>
            <a:r>
              <a:rPr lang="ru-RU" sz="2000" dirty="0" smtClean="0">
                <a:latin typeface="Cambria" panose="02040503050406030204" pitchFamily="18" charset="0"/>
              </a:rPr>
              <a:t>	  </a:t>
            </a:r>
            <a:r>
              <a:rPr lang="ru-RU" sz="3200" b="1" dirty="0" smtClean="0">
                <a:latin typeface="Cambria" panose="02040503050406030204" pitchFamily="18" charset="0"/>
              </a:rPr>
              <a:t>Джонатан </a:t>
            </a:r>
            <a:r>
              <a:rPr lang="ru-RU" sz="3200" b="1" dirty="0" err="1" smtClean="0">
                <a:latin typeface="Cambria" panose="02040503050406030204" pitchFamily="18" charset="0"/>
              </a:rPr>
              <a:t>Ортманс</a:t>
            </a:r>
            <a:endParaRPr lang="ru-RU" sz="3200" b="1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b="1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b="1" dirty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b="1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b="1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dirty="0" smtClean="0">
                <a:latin typeface="Cambria" panose="02040503050406030204" pitchFamily="18" charset="0"/>
              </a:rPr>
              <a:t>Глобальный партнер    Глобальный спонсор</a:t>
            </a: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b="1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>
                <a:latin typeface="Century Gothic" pitchFamily="34" charset="0"/>
              </a:rPr>
              <a:t>3</a:t>
            </a:r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\\MAIL\Projects\DeltaCenter\Conferences\CFE Annual Conference\2012\BIOs\Ortmans\jortm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5166" y="1700808"/>
            <a:ext cx="2853508" cy="42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MAIL\Projects\DeltaCenter\Global Entrepreneurship Week\2013\Logos\Kauffman_offic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865" y="5382926"/>
            <a:ext cx="1160165" cy="11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MAIL\Projects\DeltaCenter\Global Entrepreneurship Week\2013\Logos\Dell_mat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82927"/>
            <a:ext cx="1044116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05" y="0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55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 России </a:t>
            </a:r>
            <a:r>
              <a:rPr lang="ru-RU" sz="2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Всемирная </a:t>
            </a:r>
            <a:r>
              <a:rPr lang="ru-RU" sz="2000" b="1" dirty="0">
                <a:solidFill>
                  <a:srgbClr val="0000FF"/>
                </a:solidFill>
                <a:latin typeface="Cambria" panose="02040503050406030204" pitchFamily="18" charset="0"/>
              </a:rPr>
              <a:t>неделя </a:t>
            </a:r>
            <a:r>
              <a:rPr lang="ru-RU" sz="2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предпринимательства</a:t>
            </a:r>
            <a:r>
              <a:rPr lang="en-US" sz="2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endParaRPr lang="ru-RU" sz="20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 с </a:t>
            </a:r>
            <a:r>
              <a:rPr lang="ru-RU" dirty="0">
                <a:latin typeface="Cambria" panose="02040503050406030204" pitchFamily="18" charset="0"/>
              </a:rPr>
              <a:t>2007 </a:t>
            </a:r>
            <a:r>
              <a:rPr lang="ru-RU" dirty="0" smtClean="0">
                <a:latin typeface="Cambria" panose="02040503050406030204" pitchFamily="18" charset="0"/>
              </a:rPr>
              <a:t>года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 2013 год – результаты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					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9D8-FBF8-424A-9338-3CE817AC99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Блок-схема: процесс 5"/>
          <p:cNvSpPr/>
          <p:nvPr/>
        </p:nvSpPr>
        <p:spPr bwMode="auto">
          <a:xfrm>
            <a:off x="395536" y="4077072"/>
            <a:ext cx="2592288" cy="504056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368 организаций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Блок-схема: процесс 6"/>
          <p:cNvSpPr/>
          <p:nvPr/>
        </p:nvSpPr>
        <p:spPr bwMode="auto">
          <a:xfrm>
            <a:off x="3203848" y="4077072"/>
            <a:ext cx="2664296" cy="504056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900 мероприятий</a:t>
            </a:r>
          </a:p>
        </p:txBody>
      </p:sp>
      <p:sp>
        <p:nvSpPr>
          <p:cNvPr id="9" name="Блок-схема: процесс 8"/>
          <p:cNvSpPr/>
          <p:nvPr/>
        </p:nvSpPr>
        <p:spPr bwMode="auto">
          <a:xfrm>
            <a:off x="6012160" y="4077073"/>
            <a:ext cx="2952328" cy="50405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171,110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участников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Блок-схема: процесс 9"/>
          <p:cNvSpPr/>
          <p:nvPr/>
        </p:nvSpPr>
        <p:spPr bwMode="auto">
          <a:xfrm>
            <a:off x="2987824" y="5157192"/>
            <a:ext cx="3384376" cy="648072"/>
          </a:xfrm>
          <a:prstGeom prst="flowChartProcess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34 региона России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42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7064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u="sng" dirty="0">
                <a:solidFill>
                  <a:srgbClr val="0000FF"/>
                </a:solidFill>
                <a:latin typeface="Cambria" panose="02040503050406030204" pitchFamily="18" charset="0"/>
              </a:rPr>
              <a:t>Что такое </a:t>
            </a:r>
            <a:r>
              <a:rPr lang="ru-RU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Всемирная неделя </a:t>
            </a:r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предпринимательства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?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Cambria" panose="02040503050406030204" pitchFamily="18" charset="0"/>
              </a:rPr>
              <a:t>Цель</a:t>
            </a:r>
            <a:r>
              <a:rPr lang="ru-RU" sz="2000" dirty="0" smtClean="0">
                <a:latin typeface="Cambria" panose="02040503050406030204" pitchFamily="18" charset="0"/>
              </a:rPr>
              <a:t> - формирование </a:t>
            </a:r>
            <a:r>
              <a:rPr lang="ru-RU" sz="2000" dirty="0">
                <a:latin typeface="Cambria" panose="02040503050406030204" pitchFamily="18" charset="0"/>
              </a:rPr>
              <a:t>предпринимательской культуры и развитие предпринимательского потенциала молодежи</a:t>
            </a: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5</a:t>
            </a: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028" y="2324219"/>
            <a:ext cx="5382260" cy="404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051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55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1663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u="sng" dirty="0" smtClean="0">
                <a:solidFill>
                  <a:srgbClr val="0000FF"/>
                </a:solidFill>
                <a:latin typeface="Cambria" panose="02040503050406030204" pitchFamily="18" charset="0"/>
              </a:rPr>
              <a:t>Чем вы можете помочь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Всемирной неделе предпринимательства?</a:t>
            </a:r>
          </a:p>
          <a:p>
            <a:pPr algn="ctr" eaLnBrk="1" hangingPunct="1">
              <a:spcAft>
                <a:spcPts val="1200"/>
              </a:spcAft>
            </a:pPr>
            <a:endParaRPr lang="ru-RU" sz="2400" dirty="0">
              <a:latin typeface="Cambria" panose="02040503050406030204" pitchFamily="18" charset="0"/>
            </a:endParaRPr>
          </a:p>
          <a:p>
            <a:pPr marL="571500" indent="-571500" algn="l" eaLnBrk="1" hangingPunct="1">
              <a:spcAft>
                <a:spcPts val="1200"/>
              </a:spcAft>
              <a:buAutoNum type="romanUcPeriod"/>
            </a:pPr>
            <a:r>
              <a:rPr lang="ru-RU" sz="28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Участвовать</a:t>
            </a:r>
            <a:endParaRPr lang="en-US" sz="2800" b="1" dirty="0" smtClean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pPr marL="571500" indent="-571500" algn="l" eaLnBrk="1" hangingPunct="1">
              <a:spcAft>
                <a:spcPts val="1200"/>
              </a:spcAft>
              <a:buAutoNum type="romanUcPeriod"/>
            </a:pPr>
            <a:r>
              <a:rPr lang="ru-RU" sz="28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Демонстрировать бренд Недели </a:t>
            </a:r>
          </a:p>
          <a:p>
            <a:pPr marL="571500" indent="-571500" algn="l" eaLnBrk="1" hangingPunct="1">
              <a:spcAft>
                <a:spcPts val="1200"/>
              </a:spcAft>
              <a:buAutoNum type="romanUcPeriod"/>
            </a:pPr>
            <a:r>
              <a:rPr lang="ru-RU" sz="28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Регистрировать мероприятия на 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http://ru.gew.co/ru</a:t>
            </a:r>
            <a:endParaRPr lang="ru-RU" sz="2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571500" indent="-571500" algn="l" eaLnBrk="1" hangingPunct="1">
              <a:spcAft>
                <a:spcPts val="1200"/>
              </a:spcAft>
              <a:buAutoNum type="romanUcPeriod"/>
            </a:pPr>
            <a:r>
              <a:rPr lang="ru-RU" sz="28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Информировать </a:t>
            </a:r>
            <a:r>
              <a:rPr lang="ru-RU" sz="25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Центр Предпринимательства</a:t>
            </a:r>
          </a:p>
          <a:p>
            <a:pPr marL="571500" indent="-571500" algn="l">
              <a:spcAft>
                <a:spcPts val="1200"/>
              </a:spcAft>
              <a:buFontTx/>
              <a:buAutoNum type="romanUcPeriod"/>
            </a:pPr>
            <a:r>
              <a:rPr lang="ru-RU" sz="28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Присоединиться к глобальной сети</a:t>
            </a:r>
          </a:p>
          <a:p>
            <a:pPr marL="571500" indent="-571500" algn="l">
              <a:spcAft>
                <a:spcPts val="1200"/>
              </a:spcAft>
              <a:buFontTx/>
              <a:buAutoNum type="romanUcPeriod"/>
            </a:pPr>
            <a:r>
              <a:rPr lang="ru-RU" sz="28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Участвовать в продвижении</a:t>
            </a:r>
            <a:endParaRPr lang="en-US" sz="2800" b="1" dirty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pPr marL="571500" indent="-571500" algn="l" eaLnBrk="1" hangingPunct="1">
              <a:spcAft>
                <a:spcPts val="1200"/>
              </a:spcAft>
              <a:buAutoNum type="romanUcPeriod"/>
            </a:pPr>
            <a:endParaRPr lang="ru-RU" sz="25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l" eaLnBrk="1" hangingPunct="1">
              <a:spcAft>
                <a:spcPts val="1200"/>
              </a:spcAft>
            </a:pPr>
            <a:endParaRPr lang="ru-RU" sz="25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marL="571500" indent="-571500" algn="l" eaLnBrk="1" hangingPunct="1">
              <a:spcAft>
                <a:spcPts val="1200"/>
              </a:spcAft>
              <a:buAutoNum type="romanUcPeriod"/>
            </a:pPr>
            <a:endParaRPr lang="ru-RU" sz="25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dirty="0">
              <a:latin typeface="Century Gothic" pitchFamily="34" charset="0"/>
            </a:endParaRPr>
          </a:p>
          <a:p>
            <a:pPr lvl="7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6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073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3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137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en-US" sz="3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I. </a:t>
            </a:r>
            <a:r>
              <a:rPr lang="ru-RU" sz="3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Участвовать</a:t>
            </a:r>
            <a:endParaRPr lang="ru-RU" sz="3200" b="1" dirty="0" smtClean="0"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ambria" panose="02040503050406030204" pitchFamily="18" charset="0"/>
              </a:rPr>
              <a:t>Приурочить</a:t>
            </a:r>
            <a:r>
              <a:rPr lang="ru-RU" sz="2000" dirty="0" smtClean="0">
                <a:latin typeface="Cambria" panose="02040503050406030204" pitchFamily="18" charset="0"/>
              </a:rPr>
              <a:t> к датам Недели ваши </a:t>
            </a:r>
            <a:r>
              <a:rPr lang="ru-RU" sz="2000" b="1" dirty="0" smtClean="0">
                <a:latin typeface="Cambria" panose="02040503050406030204" pitchFamily="18" charset="0"/>
              </a:rPr>
              <a:t>мероприятия</a:t>
            </a:r>
            <a:r>
              <a:rPr lang="ru-RU" sz="2000" dirty="0" smtClean="0">
                <a:latin typeface="Cambria" panose="02040503050406030204" pitchFamily="18" charset="0"/>
              </a:rPr>
              <a:t>, связанные с предпринимательской тематикой</a:t>
            </a:r>
          </a:p>
          <a:p>
            <a:pPr algn="l">
              <a:spcBef>
                <a:spcPts val="1200"/>
              </a:spcBef>
            </a:pPr>
            <a:endParaRPr lang="ru-RU" sz="2000" dirty="0" smtClean="0">
              <a:latin typeface="Cambria" panose="02040503050406030204" pitchFamily="18" charset="0"/>
            </a:endParaRPr>
          </a:p>
          <a:p>
            <a:pPr algn="l">
              <a:spcBef>
                <a:spcPts val="1200"/>
              </a:spcBef>
            </a:pPr>
            <a:r>
              <a:rPr lang="ru-RU" dirty="0" smtClean="0">
                <a:latin typeface="Cambria" panose="02040503050406030204" pitchFamily="18" charset="0"/>
              </a:rPr>
              <a:t>      - конференции, семинары, круглые столы, деловые дискуссии</a:t>
            </a:r>
          </a:p>
          <a:p>
            <a:pPr algn="l">
              <a:spcBef>
                <a:spcPts val="1200"/>
              </a:spcBef>
            </a:pPr>
            <a:r>
              <a:rPr lang="ru-RU" dirty="0" smtClean="0">
                <a:latin typeface="Cambria" panose="02040503050406030204" pitchFamily="18" charset="0"/>
              </a:rPr>
              <a:t>      - мастер-классы, лекции, тренинги, деловые игры</a:t>
            </a:r>
          </a:p>
          <a:p>
            <a:pPr algn="l">
              <a:spcBef>
                <a:spcPts val="1200"/>
              </a:spcBef>
            </a:pP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     - ярмарки, выставки, презентации, фестивали</a:t>
            </a:r>
          </a:p>
          <a:p>
            <a:pPr algn="l">
              <a:spcBef>
                <a:spcPts val="1200"/>
              </a:spcBef>
            </a:pPr>
            <a:r>
              <a:rPr lang="ru-RU" dirty="0" smtClean="0">
                <a:latin typeface="Cambria" panose="02040503050406030204" pitchFamily="18" charset="0"/>
              </a:rPr>
              <a:t>      - </a:t>
            </a:r>
            <a:r>
              <a:rPr lang="en-US" dirty="0" smtClean="0">
                <a:latin typeface="Cambria" panose="02040503050406030204" pitchFamily="18" charset="0"/>
              </a:rPr>
              <a:t>on-line </a:t>
            </a:r>
            <a:r>
              <a:rPr lang="ru-RU" dirty="0" smtClean="0">
                <a:latin typeface="Cambria" panose="02040503050406030204" pitchFamily="18" charset="0"/>
              </a:rPr>
              <a:t>мероприятия, передачи на радио, пресс-конференции</a:t>
            </a:r>
          </a:p>
          <a:p>
            <a:pPr algn="l">
              <a:spcBef>
                <a:spcPts val="1200"/>
              </a:spcBef>
            </a:pP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     - и др.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dirty="0" smtClean="0">
              <a:latin typeface="Cambria" panose="02040503050406030204" pitchFamily="18" charset="0"/>
            </a:endParaRPr>
          </a:p>
          <a:p>
            <a:pPr algn="l">
              <a:spcBef>
                <a:spcPts val="1200"/>
              </a:spcBef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dirty="0">
              <a:latin typeface="Century Gothic" pitchFamily="34" charset="0"/>
            </a:endParaRPr>
          </a:p>
          <a:p>
            <a:pPr lvl="7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>
                <a:latin typeface="Century Gothic" pitchFamily="34" charset="0"/>
              </a:rPr>
              <a:t>7</a:t>
            </a:r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6073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3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1369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en-US" sz="3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II. </a:t>
            </a:r>
            <a:r>
              <a:rPr lang="ru-RU" sz="3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Демонстрировать бренд Недели</a:t>
            </a:r>
            <a:endParaRPr lang="en-US" sz="3200" b="1" dirty="0" smtClean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pPr algn="ctr" eaLnBrk="1" hangingPunct="1">
              <a:spcAft>
                <a:spcPts val="1200"/>
              </a:spcAft>
            </a:pPr>
            <a:endParaRPr lang="ru-RU" sz="3200" b="1" dirty="0" smtClean="0">
              <a:latin typeface="Cambria" panose="02040503050406030204" pitchFamily="18" charset="0"/>
            </a:endParaRP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На рекламно-информационных материалах мероприятия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На вашем Интернет-сайте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В рекламных модулях в СМИ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В помещениях, где будет проходить мероприятие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В видеоматериалах о мероприятии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И т.д. </a:t>
            </a:r>
          </a:p>
          <a:p>
            <a:pPr algn="l">
              <a:spcBef>
                <a:spcPts val="1200"/>
              </a:spcBef>
            </a:pPr>
            <a:endParaRPr lang="ru-RU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dirty="0">
              <a:latin typeface="Century Gothic" pitchFamily="34" charset="0"/>
            </a:endParaRPr>
          </a:p>
          <a:p>
            <a:pPr lvl="7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8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073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99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12968" cy="96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latin typeface="Cambria" panose="02040503050406030204" pitchFamily="18" charset="0"/>
              </a:rPr>
              <a:t>Пример 1</a:t>
            </a:r>
          </a:p>
          <a:p>
            <a:pPr algn="l">
              <a:spcBef>
                <a:spcPts val="1200"/>
              </a:spcBef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dirty="0">
              <a:latin typeface="Century Gothic" pitchFamily="34" charset="0"/>
            </a:endParaRPr>
          </a:p>
          <a:p>
            <a:pPr lvl="7">
              <a:spcBef>
                <a:spcPts val="1200"/>
              </a:spcBef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Tx/>
              <a:buChar char="-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sz="2000" dirty="0" smtClean="0">
              <a:latin typeface="Century Gothic" pitchFamily="34" charset="0"/>
            </a:endParaRPr>
          </a:p>
          <a:p>
            <a:pPr algn="l">
              <a:spcBef>
                <a:spcPts val="1200"/>
              </a:spcBef>
            </a:pP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48462"/>
            <a:ext cx="2133600" cy="47625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>
                <a:latin typeface="Century Gothic" pitchFamily="34" charset="0"/>
              </a:rPr>
              <a:t>9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MAIL\Projects\DeltaCenter\Global Entrepreneurship Week\2010\Pictures\Microfinance Conference\IMG_2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824192"/>
            <a:ext cx="3096345" cy="41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MAIL\Projects\DeltaCenter\Global Entrepreneurship Week\2013\Photos and materials\Voronezh\МБР-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7" y="1795843"/>
            <a:ext cx="5369062" cy="35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5843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9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365</Words>
  <Application>Microsoft Office PowerPoint</Application>
  <PresentationFormat>Экран (4:3)</PresentationFormat>
  <Paragraphs>549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Всемирная неделя предпринимательства (Global Entrepreneurship Week) Ноябрь 16 – 22, 2015  организатор в России Центр предпринимательства http:// www.cfe.ru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Пример 6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Всемирный день женского предпринимательства  19 ноября социальная компания, направленная на поддержку и популяризацию женского предпринимательства, оказание содействия предприятиям, владелицами которых являются женщины.   В рамках данного проекта мы предлагаем Вам проводить свои мероприятия по теме женского предпринимательства 19 ноября и информировать нас о нем.   </vt:lpstr>
      <vt:lpstr>Слайд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Всемирная неделя предпринимательства</dc:title>
  <dc:creator>Oksana Potapenko</dc:creator>
  <cp:lastModifiedBy>plv</cp:lastModifiedBy>
  <cp:revision>158</cp:revision>
  <cp:lastPrinted>2014-09-03T10:43:27Z</cp:lastPrinted>
  <dcterms:created xsi:type="dcterms:W3CDTF">2011-09-30T12:29:53Z</dcterms:created>
  <dcterms:modified xsi:type="dcterms:W3CDTF">2015-11-16T04:56:44Z</dcterms:modified>
</cp:coreProperties>
</file>