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5" r:id="rId1"/>
    <p:sldMasterId id="2147483699" r:id="rId2"/>
  </p:sldMasterIdLst>
  <p:notesMasterIdLst>
    <p:notesMasterId r:id="rId43"/>
  </p:notesMasterIdLst>
  <p:sldIdLst>
    <p:sldId id="1286" r:id="rId3"/>
    <p:sldId id="1285" r:id="rId4"/>
    <p:sldId id="1172" r:id="rId5"/>
    <p:sldId id="1216" r:id="rId6"/>
    <p:sldId id="1274" r:id="rId7"/>
    <p:sldId id="1275" r:id="rId8"/>
    <p:sldId id="1283" r:id="rId9"/>
    <p:sldId id="1271" r:id="rId10"/>
    <p:sldId id="1243" r:id="rId11"/>
    <p:sldId id="1264" r:id="rId12"/>
    <p:sldId id="1276" r:id="rId13"/>
    <p:sldId id="1273" r:id="rId14"/>
    <p:sldId id="1277" r:id="rId15"/>
    <p:sldId id="1265" r:id="rId16"/>
    <p:sldId id="1256" r:id="rId17"/>
    <p:sldId id="1284" r:id="rId18"/>
    <p:sldId id="1189" r:id="rId19"/>
    <p:sldId id="1298" r:id="rId20"/>
    <p:sldId id="1290" r:id="rId21"/>
    <p:sldId id="1291" r:id="rId22"/>
    <p:sldId id="1292" r:id="rId23"/>
    <p:sldId id="1293" r:id="rId24"/>
    <p:sldId id="1294" r:id="rId25"/>
    <p:sldId id="1295" r:id="rId26"/>
    <p:sldId id="1296" r:id="rId27"/>
    <p:sldId id="1297" r:id="rId28"/>
    <p:sldId id="1309" r:id="rId29"/>
    <p:sldId id="1299" r:id="rId30"/>
    <p:sldId id="1300" r:id="rId31"/>
    <p:sldId id="1301" r:id="rId32"/>
    <p:sldId id="1302" r:id="rId33"/>
    <p:sldId id="1303" r:id="rId34"/>
    <p:sldId id="1304" r:id="rId35"/>
    <p:sldId id="1305" r:id="rId36"/>
    <p:sldId id="1306" r:id="rId37"/>
    <p:sldId id="1307" r:id="rId38"/>
    <p:sldId id="1308" r:id="rId39"/>
    <p:sldId id="1287" r:id="rId40"/>
    <p:sldId id="1288" r:id="rId41"/>
    <p:sldId id="1289" r:id="rId42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189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378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566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754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5943" algn="l" defTabSz="914378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132" algn="l" defTabSz="914378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320" algn="l" defTabSz="914378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509" algn="l" defTabSz="914378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320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4260" userDrawn="1">
          <p15:clr>
            <a:srgbClr val="A4A3A4"/>
          </p15:clr>
        </p15:guide>
        <p15:guide id="17" orient="horz" pos="442" userDrawn="1">
          <p15:clr>
            <a:srgbClr val="A4A3A4"/>
          </p15:clr>
        </p15:guide>
        <p15:guide id="18" orient="horz" pos="32" userDrawn="1">
          <p15:clr>
            <a:srgbClr val="A4A3A4"/>
          </p15:clr>
        </p15:guide>
        <p15:guide id="19" orient="horz" pos="1733" userDrawn="1">
          <p15:clr>
            <a:srgbClr val="A4A3A4"/>
          </p15:clr>
        </p15:guide>
        <p15:guide id="23" orient="horz" pos="2709" userDrawn="1">
          <p15:clr>
            <a:srgbClr val="A4A3A4"/>
          </p15:clr>
        </p15:guide>
        <p15:guide id="26" pos="5579" userDrawn="1">
          <p15:clr>
            <a:srgbClr val="A4A3A4"/>
          </p15:clr>
        </p15:guide>
        <p15:guide id="27" pos="513" userDrawn="1">
          <p15:clr>
            <a:srgbClr val="A4A3A4"/>
          </p15:clr>
        </p15:guide>
        <p15:guide id="28" pos="2721" userDrawn="1">
          <p15:clr>
            <a:srgbClr val="A4A3A4"/>
          </p15:clr>
        </p15:guide>
        <p15:guide id="29" pos="612" userDrawn="1">
          <p15:clr>
            <a:srgbClr val="A4A3A4"/>
          </p15:clr>
        </p15:guide>
        <p15:guide id="30" orient="horz" pos="2006" userDrawn="1">
          <p15:clr>
            <a:srgbClr val="A4A3A4"/>
          </p15:clr>
        </p15:guide>
        <p15:guide id="31" orient="horz" pos="1847" userDrawn="1">
          <p15:clr>
            <a:srgbClr val="A4A3A4"/>
          </p15:clr>
        </p15:guide>
        <p15:guide id="32" orient="horz" pos="1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кретарь ЦРПО" initials="С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55D"/>
    <a:srgbClr val="0C3266"/>
    <a:srgbClr val="002556"/>
    <a:srgbClr val="A5A5A5"/>
    <a:srgbClr val="C11526"/>
    <a:srgbClr val="FFC000"/>
    <a:srgbClr val="4D6080"/>
    <a:srgbClr val="8C8C8C"/>
    <a:srgbClr val="7F7F7F"/>
    <a:srgbClr val="0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84229" autoAdjust="0"/>
  </p:normalViewPr>
  <p:slideViewPr>
    <p:cSldViewPr snapToGrid="0">
      <p:cViewPr>
        <p:scale>
          <a:sx n="100" d="100"/>
          <a:sy n="100" d="100"/>
        </p:scale>
        <p:origin x="-2130" y="-582"/>
      </p:cViewPr>
      <p:guideLst>
        <p:guide orient="horz" pos="3208"/>
        <p:guide orient="horz" pos="442"/>
        <p:guide orient="horz" pos="32"/>
        <p:guide orient="horz" pos="1733"/>
        <p:guide orient="horz" pos="2709"/>
        <p:guide orient="horz" pos="2006"/>
        <p:guide orient="horz" pos="1847"/>
        <p:guide orient="horz" pos="1257"/>
        <p:guide pos="2880"/>
        <p:guide pos="4260"/>
        <p:guide pos="5579"/>
        <p:guide pos="513"/>
        <p:guide pos="2721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olders\luft\&#1056;&#1072;&#1073;&#1086;&#1095;&#1080;&#1081;%20&#1089;&#1090;&#1086;&#1083;\&#1040;&#1055;&#1057;%202020\&#1085;&#1072;&#1096;&#1080;%20&#1089;&#1083;&#1072;&#1081;&#1076;&#1099;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1191477560795"/>
          <c:y val="6.7701788403076224E-2"/>
          <c:w val="0.55509178063376063"/>
          <c:h val="0.7895196468457605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Лист2!$B$1:$B$5</c:f>
              <c:strCache>
                <c:ptCount val="5"/>
                <c:pt idx="0">
                  <c:v>Вконтакте</c:v>
                </c:pt>
                <c:pt idx="1">
                  <c:v>Skype</c:v>
                </c:pt>
                <c:pt idx="2">
                  <c:v>Moodle</c:v>
                </c:pt>
                <c:pt idx="3">
                  <c:v>Мессенджеры 
(Ватсап, Вайбер, Телеграмм)</c:v>
                </c:pt>
                <c:pt idx="4">
                  <c:v>ZOOM</c:v>
                </c:pt>
              </c:strCache>
            </c:strRef>
          </c:cat>
          <c:val>
            <c:numRef>
              <c:f>Лист2!$C$1:$C$5</c:f>
              <c:numCache>
                <c:formatCode>General</c:formatCode>
                <c:ptCount val="5"/>
                <c:pt idx="0">
                  <c:v>229</c:v>
                </c:pt>
                <c:pt idx="1">
                  <c:v>242</c:v>
                </c:pt>
                <c:pt idx="2">
                  <c:v>257</c:v>
                </c:pt>
                <c:pt idx="3">
                  <c:v>293</c:v>
                </c:pt>
                <c:pt idx="4">
                  <c:v>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B-4240-ABD5-15BE7C410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222656"/>
        <c:axId val="81285888"/>
      </c:barChart>
      <c:catAx>
        <c:axId val="8122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85888"/>
        <c:crosses val="autoZero"/>
        <c:auto val="1"/>
        <c:lblAlgn val="ctr"/>
        <c:lblOffset val="100"/>
        <c:noMultiLvlLbl val="0"/>
      </c:catAx>
      <c:valAx>
        <c:axId val="8128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2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10382110414724E-2"/>
          <c:y val="8.6516270888000943E-2"/>
          <c:w val="0.90259141747260241"/>
          <c:h val="0.5205795874719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46464239994925993"/>
                  <c:y val="-0.3734836125030824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33</a:t>
                    </a:r>
                    <a:endParaRPr lang="en-US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947867882876859"/>
                  <c:y val="-0.122344017568162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35,8</a:t>
                    </a:r>
                    <a:endParaRPr lang="en-US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5092141010891781"/>
                  <c:y val="0.14770851474879867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1,6</a:t>
                    </a:r>
                    <a:endParaRPr lang="en-US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43867848670056148"/>
                  <c:y val="0.4217319236458532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1,4</a:t>
                    </a:r>
                    <a:endParaRPr lang="en-US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3045267489712E-3"/>
                  <c:y val="-2.6903894047381038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3,2</a:t>
                    </a:r>
                    <a:endParaRPr lang="en-US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Нетрудоустроенные </c:v>
                </c:pt>
                <c:pt idx="1">
                  <c:v>ВУЗ</c:v>
                </c:pt>
                <c:pt idx="2">
                  <c:v>Призыв в РА </c:v>
                </c:pt>
                <c:pt idx="3">
                  <c:v>Трудоустройство *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3.2</c:v>
                </c:pt>
                <c:pt idx="1">
                  <c:v>11.6</c:v>
                </c:pt>
                <c:pt idx="2">
                  <c:v>35.799999999999997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2020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71366982216501029"/>
                  <c:y val="-0.3820156125620728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</a:t>
                    </a:r>
                    <a:r>
                      <a:rPr lang="ru-RU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</a:t>
                    </a:r>
                    <a:endParaRPr lang="en-US" sz="12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87951157479247"/>
                  <c:y val="-0.1387155665015507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26,2</a:t>
                    </a:r>
                    <a:endParaRPr lang="en-US" sz="12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070794065784907"/>
                  <c:y val="0.1331444040238307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ru-RU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8,1</a:t>
                    </a:r>
                    <a:endParaRPr lang="en-US" sz="12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69182550956212852"/>
                  <c:y val="0.3958872721024491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5,2</a:t>
                    </a:r>
                    <a:endParaRPr lang="en-US" sz="14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020296616320055E-2"/>
                  <c:y val="-2.091003669832646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4,2</a:t>
                    </a:r>
                    <a:endParaRPr lang="en-US" sz="12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Нетрудоустроенные </c:v>
                </c:pt>
                <c:pt idx="1">
                  <c:v>ВУЗ</c:v>
                </c:pt>
                <c:pt idx="2">
                  <c:v>Призыв в РА </c:v>
                </c:pt>
                <c:pt idx="3">
                  <c:v>Трудоустройство *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5.2</c:v>
                </c:pt>
                <c:pt idx="1">
                  <c:v>18.100000000000001</c:v>
                </c:pt>
                <c:pt idx="2">
                  <c:v>26.2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axId val="120604160"/>
        <c:axId val="120605696"/>
      </c:barChart>
      <c:catAx>
        <c:axId val="120604160"/>
        <c:scaling>
          <c:orientation val="minMax"/>
        </c:scaling>
        <c:delete val="1"/>
        <c:axPos val="l"/>
        <c:majorTickMark val="out"/>
        <c:minorTickMark val="none"/>
        <c:tickLblPos val="nextTo"/>
        <c:crossAx val="120605696"/>
        <c:crosses val="autoZero"/>
        <c:auto val="1"/>
        <c:lblAlgn val="ctr"/>
        <c:lblOffset val="100"/>
        <c:noMultiLvlLbl val="0"/>
      </c:catAx>
      <c:valAx>
        <c:axId val="12060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0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224203735715387"/>
          <c:y val="0.53346624463384629"/>
          <c:w val="0.38788109251855768"/>
          <c:h val="0.1736539987083847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375131891684705"/>
          <c:y val="2.238602407026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Региональное экспертное сообщество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56-4C9E-9298-EA11A36FD54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56-4C9E-9298-EA11A36FD54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56-4C9E-9298-EA11A36FD548}"/>
              </c:ext>
            </c:extLst>
          </c:dPt>
          <c:dLbls>
            <c:dLbl>
              <c:idx val="0"/>
              <c:layout>
                <c:manualLayout>
                  <c:x val="0.20156177376969014"/>
                  <c:y val="0.111930120351319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Эксперты с правом 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проведения Региональных чемпионатов - 6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44155964150422"/>
                      <c:h val="0.166279244498127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361428373178128E-2"/>
                  <c:y val="0.349782066767638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accent4"/>
                        </a:solidFill>
                      </a:rPr>
                      <a:t>Эксперт мастер 1</a:t>
                    </a:r>
                    <a:endParaRPr lang="ru-RU" dirty="0">
                      <a:solidFill>
                        <a:schemeClr val="accent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56-4C9E-9298-EA11A36FD548}"/>
                </c:ext>
                <c:ext xmlns:c15="http://schemas.microsoft.com/office/drawing/2012/chart" uri="{CE6537A1-D6FC-4f65-9D91-7224C49458BB}">
                  <c15:layout>
                    <c:manualLayout>
                      <c:w val="0.28847437391375214"/>
                      <c:h val="0.2171091799003469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300239442607567"/>
                  <c:y val="-6.156156619322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Эксперты по подготовке конкурсантов (</a:t>
                    </a:r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Компатриоты - 15</a:t>
                    </a:r>
                    <a:endParaRPr lang="ru-RU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7479376435938"/>
                      <c:h val="0.3583165181095443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Эксперты с правом проведения</c:v>
                </c:pt>
                <c:pt idx="1">
                  <c:v>Сертифицированные эксперты</c:v>
                </c:pt>
                <c:pt idx="2">
                  <c:v>Эксперты по подготовке конкурсантов (Компатриоты)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31</c:v>
                </c:pt>
                <c:pt idx="2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56-4C9E-9298-EA11A36FD54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72104199661411E-2"/>
          <c:y val="0.10689299096673432"/>
          <c:w val="0.46037691677396714"/>
          <c:h val="0.63339755015181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99296"/>
        <c:axId val="124613376"/>
      </c:barChart>
      <c:catAx>
        <c:axId val="12459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4613376"/>
        <c:crosses val="autoZero"/>
        <c:auto val="1"/>
        <c:lblAlgn val="ctr"/>
        <c:lblOffset val="100"/>
        <c:noMultiLvlLbl val="0"/>
      </c:catAx>
      <c:valAx>
        <c:axId val="12461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59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74949483916769E-2"/>
          <c:y val="0.16192773799265045"/>
          <c:w val="0.46037691677396714"/>
          <c:h val="0.63339755015181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3.2389999999999999</c:v>
                </c:pt>
                <c:pt idx="1">
                  <c:v>6.06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67904"/>
        <c:axId val="123869440"/>
      </c:barChart>
      <c:catAx>
        <c:axId val="1238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869440"/>
        <c:crosses val="autoZero"/>
        <c:auto val="1"/>
        <c:lblAlgn val="ctr"/>
        <c:lblOffset val="100"/>
        <c:noMultiLvlLbl val="0"/>
      </c:catAx>
      <c:valAx>
        <c:axId val="12386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8679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719674070818E-2"/>
          <c:y val="9.3589700167844014E-2"/>
          <c:w val="0.46037691677396747"/>
          <c:h val="0.58905351279989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05600"/>
        <c:axId val="125307136"/>
      </c:barChart>
      <c:catAx>
        <c:axId val="1253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307136"/>
        <c:crosses val="autoZero"/>
        <c:auto val="1"/>
        <c:lblAlgn val="ctr"/>
        <c:lblOffset val="100"/>
        <c:noMultiLvlLbl val="0"/>
      </c:catAx>
      <c:valAx>
        <c:axId val="125307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305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г.Канск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2019г</c:v>
                </c:pt>
                <c:pt idx="1">
                  <c:v>2020г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иногородние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2019г</c:v>
                </c:pt>
                <c:pt idx="1">
                  <c:v>2020г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683776"/>
        <c:axId val="40689664"/>
        <c:axId val="0"/>
      </c:bar3DChart>
      <c:catAx>
        <c:axId val="4068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40689664"/>
        <c:crosses val="autoZero"/>
        <c:auto val="1"/>
        <c:lblAlgn val="ctr"/>
        <c:lblOffset val="100"/>
        <c:noMultiLvlLbl val="0"/>
      </c:catAx>
      <c:valAx>
        <c:axId val="406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83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08.00.00</c:v>
                </c:pt>
                <c:pt idx="1">
                  <c:v>09.00.00</c:v>
                </c:pt>
                <c:pt idx="2">
                  <c:v>35.00.00</c:v>
                </c:pt>
                <c:pt idx="3">
                  <c:v>38.00.00</c:v>
                </c:pt>
                <c:pt idx="4">
                  <c:v>43.00.00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254</c:v>
                </c:pt>
                <c:pt idx="1">
                  <c:v>325</c:v>
                </c:pt>
                <c:pt idx="2">
                  <c:v>159</c:v>
                </c:pt>
                <c:pt idx="3">
                  <c:v>251</c:v>
                </c:pt>
                <c:pt idx="4">
                  <c:v>230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01.09.2019</c:v>
                </c:pt>
              </c:strCache>
            </c:strRef>
          </c:tx>
          <c:spPr>
            <a:solidFill>
              <a:srgbClr val="D09E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08.00.00</c:v>
                </c:pt>
                <c:pt idx="1">
                  <c:v>09.00.00</c:v>
                </c:pt>
                <c:pt idx="2">
                  <c:v>35.00.00</c:v>
                </c:pt>
                <c:pt idx="3">
                  <c:v>38.00.00</c:v>
                </c:pt>
                <c:pt idx="4">
                  <c:v>43.00.00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255</c:v>
                </c:pt>
                <c:pt idx="1">
                  <c:v>409</c:v>
                </c:pt>
                <c:pt idx="2">
                  <c:v>151</c:v>
                </c:pt>
                <c:pt idx="3">
                  <c:v>202</c:v>
                </c:pt>
                <c:pt idx="4">
                  <c:v>186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01.09.2020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08.00.00</c:v>
                </c:pt>
                <c:pt idx="1">
                  <c:v>09.00.00</c:v>
                </c:pt>
                <c:pt idx="2">
                  <c:v>35.00.00</c:v>
                </c:pt>
                <c:pt idx="3">
                  <c:v>38.00.00</c:v>
                </c:pt>
                <c:pt idx="4">
                  <c:v>43.00.00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161</c:v>
                </c:pt>
                <c:pt idx="1">
                  <c:v>465</c:v>
                </c:pt>
                <c:pt idx="2">
                  <c:v>123</c:v>
                </c:pt>
                <c:pt idx="3">
                  <c:v>191</c:v>
                </c:pt>
                <c:pt idx="4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52512"/>
        <c:axId val="41154048"/>
      </c:barChart>
      <c:catAx>
        <c:axId val="41152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154048"/>
        <c:crosses val="autoZero"/>
        <c:auto val="1"/>
        <c:lblAlgn val="ctr"/>
        <c:lblOffset val="100"/>
        <c:noMultiLvlLbl val="0"/>
      </c:catAx>
      <c:valAx>
        <c:axId val="41154048"/>
        <c:scaling>
          <c:orientation val="minMax"/>
          <c:max val="5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41152512"/>
        <c:crosses val="autoZero"/>
        <c:crossBetween val="between"/>
        <c:majorUnit val="100"/>
      </c:valAx>
    </c:plotArea>
    <c:legend>
      <c:legendPos val="t"/>
      <c:layout/>
      <c:overlay val="0"/>
      <c:txPr>
        <a:bodyPr/>
        <a:lstStyle/>
        <a:p>
          <a:pPr>
            <a:defRPr sz="159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35.00.00</c:v>
                </c:pt>
                <c:pt idx="1">
                  <c:v>38.00.00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01.09.2019</c:v>
                </c:pt>
              </c:strCache>
            </c:strRef>
          </c:tx>
          <c:spPr>
            <a:solidFill>
              <a:srgbClr val="D09E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35.00.00</c:v>
                </c:pt>
                <c:pt idx="1">
                  <c:v>38.00.00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207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01.09.2020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35.00.00</c:v>
                </c:pt>
                <c:pt idx="1">
                  <c:v>38.00.00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4688"/>
        <c:axId val="41076224"/>
      </c:barChart>
      <c:catAx>
        <c:axId val="4107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076224"/>
        <c:crosses val="autoZero"/>
        <c:auto val="1"/>
        <c:lblAlgn val="ctr"/>
        <c:lblOffset val="100"/>
        <c:noMultiLvlLbl val="0"/>
      </c:catAx>
      <c:valAx>
        <c:axId val="41076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074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271750060330831E-2"/>
          <c:y val="5.6580576389472365E-2"/>
          <c:w val="0.91526441844792461"/>
          <c:h val="0.605265129236646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отсев в РФ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>
              <a:solidFill>
                <a:schemeClr val="bg1"/>
              </a:solidFill>
              <a:miter lim="800000"/>
            </a:ln>
          </c:spPr>
          <c:invertIfNegative val="0"/>
          <c:dLbls>
            <c:dLbl>
              <c:idx val="0"/>
              <c:layout>
                <c:manualLayout>
                  <c:x val="-3.4048194128454556E-2"/>
                  <c:y val="-1.646281363151203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08357326349118E-2"/>
                  <c:y val="-4.7749360198541414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38352788852221E-2"/>
                  <c:y val="-6.681801736047503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576955368814294E-2"/>
                  <c:y val="-2.6195738284784807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44971595578492E-2"/>
                  <c:y val="-2.445819829765374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279607291544919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9.6000000000000002E-2</c:v>
                </c:pt>
                <c:pt idx="1">
                  <c:v>9.7000000000000003E-2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отсев в крае</c:v>
                </c:pt>
              </c:strCache>
            </c:strRef>
          </c:tx>
          <c:spPr>
            <a:solidFill>
              <a:srgbClr val="7F7F7F"/>
            </a:solidFill>
            <a:ln w="952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562143150745079E-2"/>
                  <c:y val="-1.486331207133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37897387797656E-2"/>
                  <c:y val="-2.943961268774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644416625358715E-2"/>
                  <c:y val="-6.0010365540571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119517207193447E-2"/>
                  <c:y val="-3.925761931023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634456858092631E-2"/>
                  <c:y val="-2.7110004961304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0.10100000000000002</c:v>
                </c:pt>
                <c:pt idx="1">
                  <c:v>0.10299999999999998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отсев в ПОУ на выпускном курсе</c:v>
                </c:pt>
              </c:strCache>
            </c:strRef>
          </c:tx>
          <c:spPr>
            <a:solidFill>
              <a:srgbClr val="C11526"/>
            </a:solidFill>
            <a:ln w="952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3242045801944697E-4"/>
                  <c:y val="-1.50414231632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12447926410284E-3"/>
                  <c:y val="-9.5036589524117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079678138128956E-2"/>
                  <c:y val="-3.057184516010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089637905394988E-2"/>
                  <c:y val="-5.197213677217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109557439927315E-2"/>
                  <c:y val="-2.1400291612072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0.128</c:v>
                </c:pt>
                <c:pt idx="1">
                  <c:v>0.13200000000000001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shape val="cylinder"/>
        <c:axId val="79375360"/>
        <c:axId val="79401728"/>
        <c:axId val="0"/>
      </c:bar3DChart>
      <c:catAx>
        <c:axId val="793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401728"/>
        <c:crosses val="autoZero"/>
        <c:auto val="1"/>
        <c:lblAlgn val="ctr"/>
        <c:lblOffset val="100"/>
        <c:noMultiLvlLbl val="0"/>
      </c:catAx>
      <c:valAx>
        <c:axId val="79401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3753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kern="1200" spc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kern="1200" spc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kern="1200" spc="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84128072889514749"/>
          <c:w val="1"/>
          <c:h val="6.8287567296573717E-2"/>
        </c:manualLayout>
      </c:layout>
      <c:overlay val="0"/>
      <c:txPr>
        <a:bodyPr/>
        <a:lstStyle/>
        <a:p>
          <a:pPr>
            <a:defRPr sz="1100" kern="1200" spc="0" baseline="0"/>
          </a:pPr>
          <a:endParaRPr lang="ru-RU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общий отсев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75784099197662E-3"/>
                  <c:y val="-4.525564091965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PowerPoint]Лист1'!$A$2:$A$5</c:f>
              <c:strCache>
                <c:ptCount val="4"/>
                <c:pt idx="0">
                  <c:v>очная ППССЗ</c:v>
                </c:pt>
                <c:pt idx="1">
                  <c:v>очная ППКРС</c:v>
                </c:pt>
                <c:pt idx="2">
                  <c:v>заочная</c:v>
                </c:pt>
                <c:pt idx="3">
                  <c:v>ИТОГО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0%</c:formatCode>
                <c:ptCount val="4"/>
                <c:pt idx="0" formatCode="0.00%">
                  <c:v>7.8000000000000014E-2</c:v>
                </c:pt>
                <c:pt idx="1">
                  <c:v>2.0000000000000004E-2</c:v>
                </c:pt>
                <c:pt idx="2">
                  <c:v>0.13</c:v>
                </c:pt>
                <c:pt idx="3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отсев на выпускном курсе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423048869438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PowerPoint]Лист1'!$A$2:$A$5</c:f>
              <c:strCache>
                <c:ptCount val="4"/>
                <c:pt idx="0">
                  <c:v>очная ППССЗ</c:v>
                </c:pt>
                <c:pt idx="1">
                  <c:v>очная ППКРС</c:v>
                </c:pt>
                <c:pt idx="2">
                  <c:v>заочная</c:v>
                </c:pt>
                <c:pt idx="3">
                  <c:v>ИТОГО</c:v>
                </c:pt>
              </c:strCache>
            </c:strRef>
          </c:cat>
          <c:val>
            <c:numRef>
              <c:f>'[Диаграмма в Microsoft PowerPoint]Лист1'!$C$2:$C$5</c:f>
              <c:numCache>
                <c:formatCode>0%</c:formatCode>
                <c:ptCount val="4"/>
                <c:pt idx="0">
                  <c:v>6.0000000000000005E-2</c:v>
                </c:pt>
                <c:pt idx="1">
                  <c:v>6.0000000000000005E-2</c:v>
                </c:pt>
                <c:pt idx="2">
                  <c:v>0.19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445376"/>
        <c:axId val="79451264"/>
        <c:axId val="0"/>
      </c:bar3DChart>
      <c:catAx>
        <c:axId val="7944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451264"/>
        <c:crosses val="autoZero"/>
        <c:auto val="1"/>
        <c:lblAlgn val="ctr"/>
        <c:lblOffset val="100"/>
        <c:noMultiLvlLbl val="0"/>
      </c:catAx>
      <c:valAx>
        <c:axId val="794512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4453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2017-18 уч.год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 08.02.09</c:v>
                </c:pt>
                <c:pt idx="1">
                  <c:v> 09.02.04</c:v>
                </c:pt>
                <c:pt idx="2">
                  <c:v>35.02.02</c:v>
                </c:pt>
                <c:pt idx="3">
                  <c:v>38.02.01</c:v>
                </c:pt>
                <c:pt idx="4">
                  <c:v>38.02.03</c:v>
                </c:pt>
                <c:pt idx="5">
                  <c:v>43.02.06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</c:v>
                </c:pt>
                <c:pt idx="1">
                  <c:v>69</c:v>
                </c:pt>
                <c:pt idx="2">
                  <c:v>70</c:v>
                </c:pt>
                <c:pt idx="3">
                  <c:v>83</c:v>
                </c:pt>
                <c:pt idx="4">
                  <c:v>90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2018-19 уч.год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 08.02.09</c:v>
                </c:pt>
                <c:pt idx="1">
                  <c:v> 09.02.04</c:v>
                </c:pt>
                <c:pt idx="2">
                  <c:v>35.02.02</c:v>
                </c:pt>
                <c:pt idx="3">
                  <c:v>38.02.01</c:v>
                </c:pt>
                <c:pt idx="4">
                  <c:v>38.02.03</c:v>
                </c:pt>
                <c:pt idx="5">
                  <c:v>43.02.06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75</c:v>
                </c:pt>
                <c:pt idx="1">
                  <c:v>77</c:v>
                </c:pt>
                <c:pt idx="2">
                  <c:v>83</c:v>
                </c:pt>
                <c:pt idx="3">
                  <c:v>89</c:v>
                </c:pt>
                <c:pt idx="4">
                  <c:v>91</c:v>
                </c:pt>
                <c:pt idx="5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 уч.год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 08.02.09</c:v>
                </c:pt>
                <c:pt idx="1">
                  <c:v> 09.02.04</c:v>
                </c:pt>
                <c:pt idx="2">
                  <c:v>35.02.02</c:v>
                </c:pt>
                <c:pt idx="3">
                  <c:v>38.02.01</c:v>
                </c:pt>
                <c:pt idx="4">
                  <c:v>38.02.03</c:v>
                </c:pt>
                <c:pt idx="5">
                  <c:v>43.02.06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79</c:v>
                </c:pt>
                <c:pt idx="1">
                  <c:v>75</c:v>
                </c:pt>
                <c:pt idx="2">
                  <c:v>83</c:v>
                </c:pt>
                <c:pt idx="3">
                  <c:v>93</c:v>
                </c:pt>
                <c:pt idx="4">
                  <c:v>86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02720"/>
        <c:axId val="79508608"/>
        <c:axId val="0"/>
      </c:bar3DChart>
      <c:catAx>
        <c:axId val="7950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79508608"/>
        <c:crosses val="autoZero"/>
        <c:auto val="1"/>
        <c:lblAlgn val="ctr"/>
        <c:lblOffset val="100"/>
        <c:noMultiLvlLbl val="0"/>
      </c:catAx>
      <c:valAx>
        <c:axId val="79508608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02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2019-20 уч.год</c:v>
                </c:pt>
              </c:strCache>
            </c:strRef>
          </c:tx>
          <c:invertIfNegative val="0"/>
          <c:cat>
            <c:strRef>
              <c:f>Лист1!$A$20:$A$22</c:f>
              <c:strCache>
                <c:ptCount val="3"/>
                <c:pt idx="0">
                  <c:v>35.01.01 Тасеево</c:v>
                </c:pt>
                <c:pt idx="1">
                  <c:v>35.01.13 Тасеево</c:v>
                </c:pt>
                <c:pt idx="2">
                  <c:v>35.01.13      Н-Пойма</c:v>
                </c:pt>
              </c:strCache>
            </c:strRef>
          </c:cat>
          <c:val>
            <c:numRef>
              <c:f>Лист1!$B$20:$B$22</c:f>
              <c:numCache>
                <c:formatCode>General</c:formatCode>
                <c:ptCount val="3"/>
                <c:pt idx="0">
                  <c:v>49</c:v>
                </c:pt>
                <c:pt idx="1">
                  <c:v>55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29472"/>
        <c:axId val="79531008"/>
        <c:axId val="0"/>
      </c:bar3DChart>
      <c:catAx>
        <c:axId val="7952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531008"/>
        <c:crosses val="autoZero"/>
        <c:auto val="1"/>
        <c:lblAlgn val="ctr"/>
        <c:lblOffset val="100"/>
        <c:noMultiLvlLbl val="0"/>
      </c:catAx>
      <c:valAx>
        <c:axId val="79531008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29472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Доля педагогических работников, имеющих первую и высшую квалификацию категорию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0.71000000000000008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Тасеево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Доля педагогических работников, имеющих первую и высшую квалификацию категорию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Н-Пойма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Доля педагогических работников, имеющих первую и высшую квалификацию категорию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152512"/>
        <c:axId val="47215744"/>
        <c:axId val="0"/>
      </c:bar3DChart>
      <c:catAx>
        <c:axId val="4715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7215744"/>
        <c:crosses val="autoZero"/>
        <c:auto val="1"/>
        <c:lblAlgn val="ctr"/>
        <c:lblOffset val="100"/>
        <c:noMultiLvlLbl val="0"/>
      </c:catAx>
      <c:valAx>
        <c:axId val="47215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1525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F09A1-3B9C-4BA4-B3AB-0BF6836451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AF5E62-03D8-4C97-A179-445B5C66EF51}">
      <dgm:prSet phldrT="[Текст]" custT="1"/>
      <dgm:spPr/>
      <dgm:t>
        <a:bodyPr/>
        <a:lstStyle/>
        <a:p>
          <a:r>
            <a:rPr lang="ru-RU" sz="2000" dirty="0" smtClean="0"/>
            <a:t>Материально-техническое оснащение</a:t>
          </a:r>
          <a:endParaRPr lang="ru-RU" sz="2000" dirty="0"/>
        </a:p>
      </dgm:t>
    </dgm:pt>
    <dgm:pt modelId="{F84EA302-BA7F-4167-AC1F-EFE49ADB4033}" type="parTrans" cxnId="{AE589A61-D8E7-4D86-A58B-937F0FBAD649}">
      <dgm:prSet/>
      <dgm:spPr/>
      <dgm:t>
        <a:bodyPr/>
        <a:lstStyle/>
        <a:p>
          <a:endParaRPr lang="ru-RU"/>
        </a:p>
      </dgm:t>
    </dgm:pt>
    <dgm:pt modelId="{B4DC6223-920B-4598-AA21-8E3F5838E8D9}" type="sibTrans" cxnId="{AE589A61-D8E7-4D86-A58B-937F0FBAD649}">
      <dgm:prSet/>
      <dgm:spPr/>
      <dgm:t>
        <a:bodyPr/>
        <a:lstStyle/>
        <a:p>
          <a:endParaRPr lang="ru-RU"/>
        </a:p>
      </dgm:t>
    </dgm:pt>
    <dgm:pt modelId="{6FD9015A-538A-4E59-8E79-7E936D670E89}">
      <dgm:prSet phldrT="[Текст]" custT="1"/>
      <dgm:spPr/>
      <dgm:t>
        <a:bodyPr/>
        <a:lstStyle/>
        <a:p>
          <a:r>
            <a:rPr lang="ru-RU" sz="2000" dirty="0" smtClean="0"/>
            <a:t>Оснащение 5 000 мастерских</a:t>
          </a:r>
          <a:endParaRPr lang="ru-RU" sz="2000" dirty="0"/>
        </a:p>
      </dgm:t>
    </dgm:pt>
    <dgm:pt modelId="{AA557AF5-4DD4-470A-8739-DF3C778E5420}" type="parTrans" cxnId="{97B016D7-F108-4C86-8F32-0EA916821AAA}">
      <dgm:prSet/>
      <dgm:spPr/>
      <dgm:t>
        <a:bodyPr/>
        <a:lstStyle/>
        <a:p>
          <a:endParaRPr lang="ru-RU"/>
        </a:p>
      </dgm:t>
    </dgm:pt>
    <dgm:pt modelId="{F1DBC261-9BC2-45A0-AE6D-7973D77A186E}" type="sibTrans" cxnId="{97B016D7-F108-4C86-8F32-0EA916821AAA}">
      <dgm:prSet/>
      <dgm:spPr/>
      <dgm:t>
        <a:bodyPr/>
        <a:lstStyle/>
        <a:p>
          <a:endParaRPr lang="ru-RU"/>
        </a:p>
      </dgm:t>
    </dgm:pt>
    <dgm:pt modelId="{DAA5D1FA-BEB3-4845-8C52-EC812EDCF569}">
      <dgm:prSet phldrT="[Текст]" custT="1"/>
      <dgm:spPr/>
      <dgm:t>
        <a:bodyPr/>
        <a:lstStyle/>
        <a:p>
          <a:r>
            <a:rPr lang="ru-RU" sz="2000" dirty="0" smtClean="0"/>
            <a:t>Реализация гибких (коротких) образовательных программ</a:t>
          </a:r>
          <a:endParaRPr lang="ru-RU" sz="2000" dirty="0"/>
        </a:p>
      </dgm:t>
    </dgm:pt>
    <dgm:pt modelId="{B0EFADD2-637B-4375-8E98-853425EDF1C1}" type="parTrans" cxnId="{50153B06-F890-4DEA-951C-E348D31A27BF}">
      <dgm:prSet/>
      <dgm:spPr/>
      <dgm:t>
        <a:bodyPr/>
        <a:lstStyle/>
        <a:p>
          <a:endParaRPr lang="ru-RU"/>
        </a:p>
      </dgm:t>
    </dgm:pt>
    <dgm:pt modelId="{0F976347-E873-4822-9843-F339266F3C44}" type="sibTrans" cxnId="{50153B06-F890-4DEA-951C-E348D31A27BF}">
      <dgm:prSet/>
      <dgm:spPr/>
      <dgm:t>
        <a:bodyPr/>
        <a:lstStyle/>
        <a:p>
          <a:endParaRPr lang="ru-RU"/>
        </a:p>
      </dgm:t>
    </dgm:pt>
    <dgm:pt modelId="{254EF247-3746-44B1-8B78-46E6CD18638E}">
      <dgm:prSet phldrT="[Текст]" custT="1"/>
      <dgm:spPr/>
      <dgm:t>
        <a:bodyPr/>
        <a:lstStyle/>
        <a:p>
          <a:r>
            <a:rPr lang="ru-RU" sz="2000" dirty="0" smtClean="0"/>
            <a:t>Внедрение  в образовательную деятельность механизмов демонстрационного экзамена </a:t>
          </a:r>
          <a:endParaRPr lang="ru-RU" sz="2000" dirty="0"/>
        </a:p>
      </dgm:t>
    </dgm:pt>
    <dgm:pt modelId="{939F2CBB-9E20-48F3-A8CD-E9673C12C5B3}" type="parTrans" cxnId="{183939A4-3CA5-4FBA-9ED7-42A10F3D4F38}">
      <dgm:prSet/>
      <dgm:spPr/>
      <dgm:t>
        <a:bodyPr/>
        <a:lstStyle/>
        <a:p>
          <a:endParaRPr lang="ru-RU"/>
        </a:p>
      </dgm:t>
    </dgm:pt>
    <dgm:pt modelId="{ED107F47-6AD7-47E9-96ED-F367E82803D1}" type="sibTrans" cxnId="{183939A4-3CA5-4FBA-9ED7-42A10F3D4F38}">
      <dgm:prSet/>
      <dgm:spPr/>
      <dgm:t>
        <a:bodyPr/>
        <a:lstStyle/>
        <a:p>
          <a:endParaRPr lang="ru-RU"/>
        </a:p>
      </dgm:t>
    </dgm:pt>
    <dgm:pt modelId="{14821EDE-E266-4F84-A592-984B926C24A0}" type="pres">
      <dgm:prSet presAssocID="{87CF09A1-3B9C-4BA4-B3AB-0BF6836451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16C32-2F37-444D-A320-C15C6713F634}" type="pres">
      <dgm:prSet presAssocID="{E9AF5E62-03D8-4C97-A179-445B5C66EF51}" presName="parentLin" presStyleCnt="0"/>
      <dgm:spPr/>
    </dgm:pt>
    <dgm:pt modelId="{906EADAF-3D80-407B-A371-26D984AB6938}" type="pres">
      <dgm:prSet presAssocID="{E9AF5E62-03D8-4C97-A179-445B5C66EF5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C381982-403D-452B-AE55-11C3BB545BEE}" type="pres">
      <dgm:prSet presAssocID="{E9AF5E62-03D8-4C97-A179-445B5C66EF51}" presName="parentText" presStyleLbl="node1" presStyleIdx="0" presStyleCnt="4" custScaleX="124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EA50-FC11-4B42-831C-E7D2EEBE52EA}" type="pres">
      <dgm:prSet presAssocID="{E9AF5E62-03D8-4C97-A179-445B5C66EF51}" presName="negativeSpace" presStyleCnt="0"/>
      <dgm:spPr/>
    </dgm:pt>
    <dgm:pt modelId="{0F111903-51B7-4347-8A1D-BC4CB0F2078C}" type="pres">
      <dgm:prSet presAssocID="{E9AF5E62-03D8-4C97-A179-445B5C66EF51}" presName="childText" presStyleLbl="conFgAcc1" presStyleIdx="0" presStyleCnt="4">
        <dgm:presLayoutVars>
          <dgm:bulletEnabled val="1"/>
        </dgm:presLayoutVars>
      </dgm:prSet>
      <dgm:spPr/>
    </dgm:pt>
    <dgm:pt modelId="{C794845D-52CC-4296-9CC4-748DE19D35C8}" type="pres">
      <dgm:prSet presAssocID="{B4DC6223-920B-4598-AA21-8E3F5838E8D9}" presName="spaceBetweenRectangles" presStyleCnt="0"/>
      <dgm:spPr/>
    </dgm:pt>
    <dgm:pt modelId="{A38AF34E-5AF1-4C25-B4AA-EFD995800931}" type="pres">
      <dgm:prSet presAssocID="{6FD9015A-538A-4E59-8E79-7E936D670E89}" presName="parentLin" presStyleCnt="0"/>
      <dgm:spPr/>
    </dgm:pt>
    <dgm:pt modelId="{ACA72F3F-C1AB-485B-85D2-1E6BC6B1052B}" type="pres">
      <dgm:prSet presAssocID="{6FD9015A-538A-4E59-8E79-7E936D670E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2EF20E-AA6F-4756-8305-147CA4FEDD3E}" type="pres">
      <dgm:prSet presAssocID="{6FD9015A-538A-4E59-8E79-7E936D670E89}" presName="parentText" presStyleLbl="node1" presStyleIdx="1" presStyleCnt="4" custScaleX="124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4723-61AE-40D3-829C-78F566A6F4DE}" type="pres">
      <dgm:prSet presAssocID="{6FD9015A-538A-4E59-8E79-7E936D670E89}" presName="negativeSpace" presStyleCnt="0"/>
      <dgm:spPr/>
    </dgm:pt>
    <dgm:pt modelId="{97455584-C413-4EC0-9F64-92F987CDFF39}" type="pres">
      <dgm:prSet presAssocID="{6FD9015A-538A-4E59-8E79-7E936D670E89}" presName="childText" presStyleLbl="conFgAcc1" presStyleIdx="1" presStyleCnt="4">
        <dgm:presLayoutVars>
          <dgm:bulletEnabled val="1"/>
        </dgm:presLayoutVars>
      </dgm:prSet>
      <dgm:spPr/>
    </dgm:pt>
    <dgm:pt modelId="{34E3548B-1034-46CE-A4AF-8802693FFF67}" type="pres">
      <dgm:prSet presAssocID="{F1DBC261-9BC2-45A0-AE6D-7973D77A186E}" presName="spaceBetweenRectangles" presStyleCnt="0"/>
      <dgm:spPr/>
    </dgm:pt>
    <dgm:pt modelId="{7DB33D4D-298F-4558-A313-D7B2EBA230E2}" type="pres">
      <dgm:prSet presAssocID="{DAA5D1FA-BEB3-4845-8C52-EC812EDCF569}" presName="parentLin" presStyleCnt="0"/>
      <dgm:spPr/>
    </dgm:pt>
    <dgm:pt modelId="{F068A1FF-DE1A-455D-A333-BDA75355E244}" type="pres">
      <dgm:prSet presAssocID="{DAA5D1FA-BEB3-4845-8C52-EC812EDCF56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AC57C41-799E-4D5F-AAB6-13205063ADA9}" type="pres">
      <dgm:prSet presAssocID="{DAA5D1FA-BEB3-4845-8C52-EC812EDCF569}" presName="parentText" presStyleLbl="node1" presStyleIdx="2" presStyleCnt="4" custScaleX="124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EFE8-3F24-4C2C-BFAE-EE4CBAD42B19}" type="pres">
      <dgm:prSet presAssocID="{DAA5D1FA-BEB3-4845-8C52-EC812EDCF569}" presName="negativeSpace" presStyleCnt="0"/>
      <dgm:spPr/>
    </dgm:pt>
    <dgm:pt modelId="{55AF4668-5E9C-4788-BD03-7D7A89408D74}" type="pres">
      <dgm:prSet presAssocID="{DAA5D1FA-BEB3-4845-8C52-EC812EDCF569}" presName="childText" presStyleLbl="conFgAcc1" presStyleIdx="2" presStyleCnt="4">
        <dgm:presLayoutVars>
          <dgm:bulletEnabled val="1"/>
        </dgm:presLayoutVars>
      </dgm:prSet>
      <dgm:spPr/>
    </dgm:pt>
    <dgm:pt modelId="{4C5B2703-A807-4F9A-83FC-09C693A3D96C}" type="pres">
      <dgm:prSet presAssocID="{0F976347-E873-4822-9843-F339266F3C44}" presName="spaceBetweenRectangles" presStyleCnt="0"/>
      <dgm:spPr/>
    </dgm:pt>
    <dgm:pt modelId="{DF1C3BE7-186F-4B97-A7E0-5EE5A1D97674}" type="pres">
      <dgm:prSet presAssocID="{254EF247-3746-44B1-8B78-46E6CD18638E}" presName="parentLin" presStyleCnt="0"/>
      <dgm:spPr/>
    </dgm:pt>
    <dgm:pt modelId="{BD658D32-CA93-42FE-9766-A73C5C3BF32D}" type="pres">
      <dgm:prSet presAssocID="{254EF247-3746-44B1-8B78-46E6CD18638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18E2EB6-5BA8-4447-93AA-6829AD18D973}" type="pres">
      <dgm:prSet presAssocID="{254EF247-3746-44B1-8B78-46E6CD18638E}" presName="parentText" presStyleLbl="node1" presStyleIdx="3" presStyleCnt="4" custScaleX="124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395D-7252-4F3C-9E43-52D89FBAD52C}" type="pres">
      <dgm:prSet presAssocID="{254EF247-3746-44B1-8B78-46E6CD18638E}" presName="negativeSpace" presStyleCnt="0"/>
      <dgm:spPr/>
    </dgm:pt>
    <dgm:pt modelId="{08F90F1B-0BD6-4CEA-8576-3BCBE5D1EE9F}" type="pres">
      <dgm:prSet presAssocID="{254EF247-3746-44B1-8B78-46E6CD1863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3939A4-3CA5-4FBA-9ED7-42A10F3D4F38}" srcId="{87CF09A1-3B9C-4BA4-B3AB-0BF683645107}" destId="{254EF247-3746-44B1-8B78-46E6CD18638E}" srcOrd="3" destOrd="0" parTransId="{939F2CBB-9E20-48F3-A8CD-E9673C12C5B3}" sibTransId="{ED107F47-6AD7-47E9-96ED-F367E82803D1}"/>
    <dgm:cxn modelId="{677B2FD6-D012-433A-805C-AAF3D398A960}" type="presOf" srcId="{254EF247-3746-44B1-8B78-46E6CD18638E}" destId="{BD658D32-CA93-42FE-9766-A73C5C3BF32D}" srcOrd="0" destOrd="0" presId="urn:microsoft.com/office/officeart/2005/8/layout/list1"/>
    <dgm:cxn modelId="{6B8421B8-6820-4027-8CDA-4834FA5A8947}" type="presOf" srcId="{E9AF5E62-03D8-4C97-A179-445B5C66EF51}" destId="{906EADAF-3D80-407B-A371-26D984AB6938}" srcOrd="0" destOrd="0" presId="urn:microsoft.com/office/officeart/2005/8/layout/list1"/>
    <dgm:cxn modelId="{97B016D7-F108-4C86-8F32-0EA916821AAA}" srcId="{87CF09A1-3B9C-4BA4-B3AB-0BF683645107}" destId="{6FD9015A-538A-4E59-8E79-7E936D670E89}" srcOrd="1" destOrd="0" parTransId="{AA557AF5-4DD4-470A-8739-DF3C778E5420}" sibTransId="{F1DBC261-9BC2-45A0-AE6D-7973D77A186E}"/>
    <dgm:cxn modelId="{29A03D7B-21CB-4F92-867F-D885B5EF8B18}" type="presOf" srcId="{6FD9015A-538A-4E59-8E79-7E936D670E89}" destId="{752EF20E-AA6F-4756-8305-147CA4FEDD3E}" srcOrd="1" destOrd="0" presId="urn:microsoft.com/office/officeart/2005/8/layout/list1"/>
    <dgm:cxn modelId="{EEA994FA-C3E9-4145-BB9F-71E12045C743}" type="presOf" srcId="{6FD9015A-538A-4E59-8E79-7E936D670E89}" destId="{ACA72F3F-C1AB-485B-85D2-1E6BC6B1052B}" srcOrd="0" destOrd="0" presId="urn:microsoft.com/office/officeart/2005/8/layout/list1"/>
    <dgm:cxn modelId="{50153B06-F890-4DEA-951C-E348D31A27BF}" srcId="{87CF09A1-3B9C-4BA4-B3AB-0BF683645107}" destId="{DAA5D1FA-BEB3-4845-8C52-EC812EDCF569}" srcOrd="2" destOrd="0" parTransId="{B0EFADD2-637B-4375-8E98-853425EDF1C1}" sibTransId="{0F976347-E873-4822-9843-F339266F3C44}"/>
    <dgm:cxn modelId="{766C8E33-2343-47FA-BF5B-A33F5D9F07D6}" type="presOf" srcId="{87CF09A1-3B9C-4BA4-B3AB-0BF683645107}" destId="{14821EDE-E266-4F84-A592-984B926C24A0}" srcOrd="0" destOrd="0" presId="urn:microsoft.com/office/officeart/2005/8/layout/list1"/>
    <dgm:cxn modelId="{E04AA0D8-9BBC-45EC-A0EA-B520ED0893FC}" type="presOf" srcId="{E9AF5E62-03D8-4C97-A179-445B5C66EF51}" destId="{FC381982-403D-452B-AE55-11C3BB545BEE}" srcOrd="1" destOrd="0" presId="urn:microsoft.com/office/officeart/2005/8/layout/list1"/>
    <dgm:cxn modelId="{F111A6FB-3C8C-4C2B-9985-307184AA713B}" type="presOf" srcId="{254EF247-3746-44B1-8B78-46E6CD18638E}" destId="{918E2EB6-5BA8-4447-93AA-6829AD18D973}" srcOrd="1" destOrd="0" presId="urn:microsoft.com/office/officeart/2005/8/layout/list1"/>
    <dgm:cxn modelId="{310E4781-88B8-4CD6-BB7F-DDBFE3E130E6}" type="presOf" srcId="{DAA5D1FA-BEB3-4845-8C52-EC812EDCF569}" destId="{EAC57C41-799E-4D5F-AAB6-13205063ADA9}" srcOrd="1" destOrd="0" presId="urn:microsoft.com/office/officeart/2005/8/layout/list1"/>
    <dgm:cxn modelId="{AE589A61-D8E7-4D86-A58B-937F0FBAD649}" srcId="{87CF09A1-3B9C-4BA4-B3AB-0BF683645107}" destId="{E9AF5E62-03D8-4C97-A179-445B5C66EF51}" srcOrd="0" destOrd="0" parTransId="{F84EA302-BA7F-4167-AC1F-EFE49ADB4033}" sibTransId="{B4DC6223-920B-4598-AA21-8E3F5838E8D9}"/>
    <dgm:cxn modelId="{99DD4732-7037-48CA-9FFF-DBEAEFEB6A15}" type="presOf" srcId="{DAA5D1FA-BEB3-4845-8C52-EC812EDCF569}" destId="{F068A1FF-DE1A-455D-A333-BDA75355E244}" srcOrd="0" destOrd="0" presId="urn:microsoft.com/office/officeart/2005/8/layout/list1"/>
    <dgm:cxn modelId="{480B0571-55E3-49B5-ADF0-765EA4A8F2C9}" type="presParOf" srcId="{14821EDE-E266-4F84-A592-984B926C24A0}" destId="{36A16C32-2F37-444D-A320-C15C6713F634}" srcOrd="0" destOrd="0" presId="urn:microsoft.com/office/officeart/2005/8/layout/list1"/>
    <dgm:cxn modelId="{F1BA3D4F-6749-4170-9686-6FED271D08F9}" type="presParOf" srcId="{36A16C32-2F37-444D-A320-C15C6713F634}" destId="{906EADAF-3D80-407B-A371-26D984AB6938}" srcOrd="0" destOrd="0" presId="urn:microsoft.com/office/officeart/2005/8/layout/list1"/>
    <dgm:cxn modelId="{E255E7EA-D25D-4EF8-A090-0271EE348F89}" type="presParOf" srcId="{36A16C32-2F37-444D-A320-C15C6713F634}" destId="{FC381982-403D-452B-AE55-11C3BB545BEE}" srcOrd="1" destOrd="0" presId="urn:microsoft.com/office/officeart/2005/8/layout/list1"/>
    <dgm:cxn modelId="{93818958-1D1F-4C49-BE6A-AAB43CB07787}" type="presParOf" srcId="{14821EDE-E266-4F84-A592-984B926C24A0}" destId="{100EEA50-FC11-4B42-831C-E7D2EEBE52EA}" srcOrd="1" destOrd="0" presId="urn:microsoft.com/office/officeart/2005/8/layout/list1"/>
    <dgm:cxn modelId="{5C54A34C-D4F0-4B26-BE61-87BAF0978B5E}" type="presParOf" srcId="{14821EDE-E266-4F84-A592-984B926C24A0}" destId="{0F111903-51B7-4347-8A1D-BC4CB0F2078C}" srcOrd="2" destOrd="0" presId="urn:microsoft.com/office/officeart/2005/8/layout/list1"/>
    <dgm:cxn modelId="{AB98C555-3907-4F06-8D63-C6EE4F3B4822}" type="presParOf" srcId="{14821EDE-E266-4F84-A592-984B926C24A0}" destId="{C794845D-52CC-4296-9CC4-748DE19D35C8}" srcOrd="3" destOrd="0" presId="urn:microsoft.com/office/officeart/2005/8/layout/list1"/>
    <dgm:cxn modelId="{CB86EB64-C472-4C6E-923D-EE32844BA4F9}" type="presParOf" srcId="{14821EDE-E266-4F84-A592-984B926C24A0}" destId="{A38AF34E-5AF1-4C25-B4AA-EFD995800931}" srcOrd="4" destOrd="0" presId="urn:microsoft.com/office/officeart/2005/8/layout/list1"/>
    <dgm:cxn modelId="{69FDE7CB-40BF-43D1-87EB-BB3E282968B7}" type="presParOf" srcId="{A38AF34E-5AF1-4C25-B4AA-EFD995800931}" destId="{ACA72F3F-C1AB-485B-85D2-1E6BC6B1052B}" srcOrd="0" destOrd="0" presId="urn:microsoft.com/office/officeart/2005/8/layout/list1"/>
    <dgm:cxn modelId="{9F4A06A2-2630-4623-8691-E26898353496}" type="presParOf" srcId="{A38AF34E-5AF1-4C25-B4AA-EFD995800931}" destId="{752EF20E-AA6F-4756-8305-147CA4FEDD3E}" srcOrd="1" destOrd="0" presId="urn:microsoft.com/office/officeart/2005/8/layout/list1"/>
    <dgm:cxn modelId="{FEFFA6A4-43D5-43B3-93E9-2317B2C07972}" type="presParOf" srcId="{14821EDE-E266-4F84-A592-984B926C24A0}" destId="{938F4723-61AE-40D3-829C-78F566A6F4DE}" srcOrd="5" destOrd="0" presId="urn:microsoft.com/office/officeart/2005/8/layout/list1"/>
    <dgm:cxn modelId="{122C1759-9B5A-4834-8EB9-43DCFC1562C8}" type="presParOf" srcId="{14821EDE-E266-4F84-A592-984B926C24A0}" destId="{97455584-C413-4EC0-9F64-92F987CDFF39}" srcOrd="6" destOrd="0" presId="urn:microsoft.com/office/officeart/2005/8/layout/list1"/>
    <dgm:cxn modelId="{A781A6A3-9A04-48BC-BE27-8A9F64E2DD22}" type="presParOf" srcId="{14821EDE-E266-4F84-A592-984B926C24A0}" destId="{34E3548B-1034-46CE-A4AF-8802693FFF67}" srcOrd="7" destOrd="0" presId="urn:microsoft.com/office/officeart/2005/8/layout/list1"/>
    <dgm:cxn modelId="{A1A353A2-2046-4218-8092-72B0185F2640}" type="presParOf" srcId="{14821EDE-E266-4F84-A592-984B926C24A0}" destId="{7DB33D4D-298F-4558-A313-D7B2EBA230E2}" srcOrd="8" destOrd="0" presId="urn:microsoft.com/office/officeart/2005/8/layout/list1"/>
    <dgm:cxn modelId="{BE73BBBD-94E2-4FCC-B183-31A824257DCF}" type="presParOf" srcId="{7DB33D4D-298F-4558-A313-D7B2EBA230E2}" destId="{F068A1FF-DE1A-455D-A333-BDA75355E244}" srcOrd="0" destOrd="0" presId="urn:microsoft.com/office/officeart/2005/8/layout/list1"/>
    <dgm:cxn modelId="{E84D676F-3979-4177-8588-8D6DE49952FE}" type="presParOf" srcId="{7DB33D4D-298F-4558-A313-D7B2EBA230E2}" destId="{EAC57C41-799E-4D5F-AAB6-13205063ADA9}" srcOrd="1" destOrd="0" presId="urn:microsoft.com/office/officeart/2005/8/layout/list1"/>
    <dgm:cxn modelId="{2702985B-26A3-4AAD-BF8A-1FA807B9ED2C}" type="presParOf" srcId="{14821EDE-E266-4F84-A592-984B926C24A0}" destId="{E3A6EFE8-3F24-4C2C-BFAE-EE4CBAD42B19}" srcOrd="9" destOrd="0" presId="urn:microsoft.com/office/officeart/2005/8/layout/list1"/>
    <dgm:cxn modelId="{B6AB4703-C806-45ED-8328-9D67F336F0ED}" type="presParOf" srcId="{14821EDE-E266-4F84-A592-984B926C24A0}" destId="{55AF4668-5E9C-4788-BD03-7D7A89408D74}" srcOrd="10" destOrd="0" presId="urn:microsoft.com/office/officeart/2005/8/layout/list1"/>
    <dgm:cxn modelId="{C1182EB2-7EB7-4678-ABA7-6B3FECEE8F67}" type="presParOf" srcId="{14821EDE-E266-4F84-A592-984B926C24A0}" destId="{4C5B2703-A807-4F9A-83FC-09C693A3D96C}" srcOrd="11" destOrd="0" presId="urn:microsoft.com/office/officeart/2005/8/layout/list1"/>
    <dgm:cxn modelId="{87CF0C2D-E6C1-4CE2-99B1-D16F79628242}" type="presParOf" srcId="{14821EDE-E266-4F84-A592-984B926C24A0}" destId="{DF1C3BE7-186F-4B97-A7E0-5EE5A1D97674}" srcOrd="12" destOrd="0" presId="urn:microsoft.com/office/officeart/2005/8/layout/list1"/>
    <dgm:cxn modelId="{A84EED54-DA0A-4E42-BC1F-D4B3499DDF24}" type="presParOf" srcId="{DF1C3BE7-186F-4B97-A7E0-5EE5A1D97674}" destId="{BD658D32-CA93-42FE-9766-A73C5C3BF32D}" srcOrd="0" destOrd="0" presId="urn:microsoft.com/office/officeart/2005/8/layout/list1"/>
    <dgm:cxn modelId="{6AB76C2A-E658-44D9-8953-5B1298326B24}" type="presParOf" srcId="{DF1C3BE7-186F-4B97-A7E0-5EE5A1D97674}" destId="{918E2EB6-5BA8-4447-93AA-6829AD18D973}" srcOrd="1" destOrd="0" presId="urn:microsoft.com/office/officeart/2005/8/layout/list1"/>
    <dgm:cxn modelId="{6103E311-1573-4988-A9DF-9BD0E5D60F36}" type="presParOf" srcId="{14821EDE-E266-4F84-A592-984B926C24A0}" destId="{42B4395D-7252-4F3C-9E43-52D89FBAD52C}" srcOrd="13" destOrd="0" presId="urn:microsoft.com/office/officeart/2005/8/layout/list1"/>
    <dgm:cxn modelId="{321EAF8C-E5C3-4B14-B3BC-2DFE5C519770}" type="presParOf" srcId="{14821EDE-E266-4F84-A592-984B926C24A0}" destId="{08F90F1B-0BD6-4CEA-8576-3BCBE5D1EE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F09A1-3B9C-4BA4-B3AB-0BF6836451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AF5E62-03D8-4C97-A179-445B5C66EF51}">
      <dgm:prSet phldrT="[Текст]" custT="1"/>
      <dgm:spPr/>
      <dgm:t>
        <a:bodyPr/>
        <a:lstStyle/>
        <a:p>
          <a:r>
            <a:rPr lang="ru-RU" sz="1800" dirty="0" smtClean="0"/>
            <a:t>Развитие педагогических и управленческих кадров</a:t>
          </a:r>
          <a:endParaRPr lang="ru-RU" sz="1800" dirty="0"/>
        </a:p>
      </dgm:t>
    </dgm:pt>
    <dgm:pt modelId="{F84EA302-BA7F-4167-AC1F-EFE49ADB4033}" type="parTrans" cxnId="{AE589A61-D8E7-4D86-A58B-937F0FBAD649}">
      <dgm:prSet/>
      <dgm:spPr/>
      <dgm:t>
        <a:bodyPr/>
        <a:lstStyle/>
        <a:p>
          <a:endParaRPr lang="ru-RU"/>
        </a:p>
      </dgm:t>
    </dgm:pt>
    <dgm:pt modelId="{B4DC6223-920B-4598-AA21-8E3F5838E8D9}" type="sibTrans" cxnId="{AE589A61-D8E7-4D86-A58B-937F0FBAD649}">
      <dgm:prSet/>
      <dgm:spPr/>
      <dgm:t>
        <a:bodyPr/>
        <a:lstStyle/>
        <a:p>
          <a:endParaRPr lang="ru-RU"/>
        </a:p>
      </dgm:t>
    </dgm:pt>
    <dgm:pt modelId="{6FD9015A-538A-4E59-8E79-7E936D670E89}">
      <dgm:prSet phldrT="[Текст]" custT="1"/>
      <dgm:spPr/>
      <dgm:t>
        <a:bodyPr/>
        <a:lstStyle/>
        <a:p>
          <a:r>
            <a:rPr lang="ru-RU" sz="1800" dirty="0" smtClean="0"/>
            <a:t>Общеобразовательная подготовка обучающихся в рамках  реализации программ СПО</a:t>
          </a:r>
          <a:endParaRPr lang="ru-RU" sz="1800" dirty="0"/>
        </a:p>
      </dgm:t>
    </dgm:pt>
    <dgm:pt modelId="{AA557AF5-4DD4-470A-8739-DF3C778E5420}" type="parTrans" cxnId="{97B016D7-F108-4C86-8F32-0EA916821AAA}">
      <dgm:prSet/>
      <dgm:spPr/>
      <dgm:t>
        <a:bodyPr/>
        <a:lstStyle/>
        <a:p>
          <a:endParaRPr lang="ru-RU"/>
        </a:p>
      </dgm:t>
    </dgm:pt>
    <dgm:pt modelId="{F1DBC261-9BC2-45A0-AE6D-7973D77A186E}" type="sibTrans" cxnId="{97B016D7-F108-4C86-8F32-0EA916821AAA}">
      <dgm:prSet/>
      <dgm:spPr/>
      <dgm:t>
        <a:bodyPr/>
        <a:lstStyle/>
        <a:p>
          <a:endParaRPr lang="ru-RU"/>
        </a:p>
      </dgm:t>
    </dgm:pt>
    <dgm:pt modelId="{DAA5D1FA-BEB3-4845-8C52-EC812EDCF569}">
      <dgm:prSet phldrT="[Текст]" custT="1"/>
      <dgm:spPr/>
      <dgm:t>
        <a:bodyPr/>
        <a:lstStyle/>
        <a:p>
          <a:r>
            <a:rPr lang="ru-RU" sz="1800" dirty="0" smtClean="0"/>
            <a:t>Синхронизация   структуры качества подготовки кадров и кадровой потребности в кадрах региона</a:t>
          </a:r>
          <a:endParaRPr lang="ru-RU" sz="1800" dirty="0"/>
        </a:p>
      </dgm:t>
    </dgm:pt>
    <dgm:pt modelId="{B0EFADD2-637B-4375-8E98-853425EDF1C1}" type="parTrans" cxnId="{50153B06-F890-4DEA-951C-E348D31A27BF}">
      <dgm:prSet/>
      <dgm:spPr/>
      <dgm:t>
        <a:bodyPr/>
        <a:lstStyle/>
        <a:p>
          <a:endParaRPr lang="ru-RU"/>
        </a:p>
      </dgm:t>
    </dgm:pt>
    <dgm:pt modelId="{0F976347-E873-4822-9843-F339266F3C44}" type="sibTrans" cxnId="{50153B06-F890-4DEA-951C-E348D31A27BF}">
      <dgm:prSet/>
      <dgm:spPr/>
      <dgm:t>
        <a:bodyPr/>
        <a:lstStyle/>
        <a:p>
          <a:endParaRPr lang="ru-RU"/>
        </a:p>
      </dgm:t>
    </dgm:pt>
    <dgm:pt modelId="{14821EDE-E266-4F84-A592-984B926C24A0}" type="pres">
      <dgm:prSet presAssocID="{87CF09A1-3B9C-4BA4-B3AB-0BF6836451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16C32-2F37-444D-A320-C15C6713F634}" type="pres">
      <dgm:prSet presAssocID="{E9AF5E62-03D8-4C97-A179-445B5C66EF51}" presName="parentLin" presStyleCnt="0"/>
      <dgm:spPr/>
    </dgm:pt>
    <dgm:pt modelId="{906EADAF-3D80-407B-A371-26D984AB6938}" type="pres">
      <dgm:prSet presAssocID="{E9AF5E62-03D8-4C97-A179-445B5C66EF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381982-403D-452B-AE55-11C3BB545BEE}" type="pres">
      <dgm:prSet presAssocID="{E9AF5E62-03D8-4C97-A179-445B5C66EF51}" presName="parentText" presStyleLbl="node1" presStyleIdx="0" presStyleCnt="3" custScaleX="116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EA50-FC11-4B42-831C-E7D2EEBE52EA}" type="pres">
      <dgm:prSet presAssocID="{E9AF5E62-03D8-4C97-A179-445B5C66EF51}" presName="negativeSpace" presStyleCnt="0"/>
      <dgm:spPr/>
    </dgm:pt>
    <dgm:pt modelId="{0F111903-51B7-4347-8A1D-BC4CB0F2078C}" type="pres">
      <dgm:prSet presAssocID="{E9AF5E62-03D8-4C97-A179-445B5C66EF51}" presName="childText" presStyleLbl="conFgAcc1" presStyleIdx="0" presStyleCnt="3">
        <dgm:presLayoutVars>
          <dgm:bulletEnabled val="1"/>
        </dgm:presLayoutVars>
      </dgm:prSet>
      <dgm:spPr/>
    </dgm:pt>
    <dgm:pt modelId="{C794845D-52CC-4296-9CC4-748DE19D35C8}" type="pres">
      <dgm:prSet presAssocID="{B4DC6223-920B-4598-AA21-8E3F5838E8D9}" presName="spaceBetweenRectangles" presStyleCnt="0"/>
      <dgm:spPr/>
    </dgm:pt>
    <dgm:pt modelId="{A38AF34E-5AF1-4C25-B4AA-EFD995800931}" type="pres">
      <dgm:prSet presAssocID="{6FD9015A-538A-4E59-8E79-7E936D670E89}" presName="parentLin" presStyleCnt="0"/>
      <dgm:spPr/>
    </dgm:pt>
    <dgm:pt modelId="{ACA72F3F-C1AB-485B-85D2-1E6BC6B1052B}" type="pres">
      <dgm:prSet presAssocID="{6FD9015A-538A-4E59-8E79-7E936D670E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2EF20E-AA6F-4756-8305-147CA4FEDD3E}" type="pres">
      <dgm:prSet presAssocID="{6FD9015A-538A-4E59-8E79-7E936D670E89}" presName="parentText" presStyleLbl="node1" presStyleIdx="1" presStyleCnt="3" custScaleX="116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4723-61AE-40D3-829C-78F566A6F4DE}" type="pres">
      <dgm:prSet presAssocID="{6FD9015A-538A-4E59-8E79-7E936D670E89}" presName="negativeSpace" presStyleCnt="0"/>
      <dgm:spPr/>
    </dgm:pt>
    <dgm:pt modelId="{97455584-C413-4EC0-9F64-92F987CDFF39}" type="pres">
      <dgm:prSet presAssocID="{6FD9015A-538A-4E59-8E79-7E936D670E89}" presName="childText" presStyleLbl="conFgAcc1" presStyleIdx="1" presStyleCnt="3" custScaleX="100000">
        <dgm:presLayoutVars>
          <dgm:bulletEnabled val="1"/>
        </dgm:presLayoutVars>
      </dgm:prSet>
      <dgm:spPr/>
    </dgm:pt>
    <dgm:pt modelId="{34E3548B-1034-46CE-A4AF-8802693FFF67}" type="pres">
      <dgm:prSet presAssocID="{F1DBC261-9BC2-45A0-AE6D-7973D77A186E}" presName="spaceBetweenRectangles" presStyleCnt="0"/>
      <dgm:spPr/>
    </dgm:pt>
    <dgm:pt modelId="{7DB33D4D-298F-4558-A313-D7B2EBA230E2}" type="pres">
      <dgm:prSet presAssocID="{DAA5D1FA-BEB3-4845-8C52-EC812EDCF569}" presName="parentLin" presStyleCnt="0"/>
      <dgm:spPr/>
    </dgm:pt>
    <dgm:pt modelId="{F068A1FF-DE1A-455D-A333-BDA75355E244}" type="pres">
      <dgm:prSet presAssocID="{DAA5D1FA-BEB3-4845-8C52-EC812EDCF5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AC57C41-799E-4D5F-AAB6-13205063ADA9}" type="pres">
      <dgm:prSet presAssocID="{DAA5D1FA-BEB3-4845-8C52-EC812EDCF569}" presName="parentText" presStyleLbl="node1" presStyleIdx="2" presStyleCnt="3" custScaleX="116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6EFE8-3F24-4C2C-BFAE-EE4CBAD42B19}" type="pres">
      <dgm:prSet presAssocID="{DAA5D1FA-BEB3-4845-8C52-EC812EDCF569}" presName="negativeSpace" presStyleCnt="0"/>
      <dgm:spPr/>
    </dgm:pt>
    <dgm:pt modelId="{55AF4668-5E9C-4788-BD03-7D7A89408D74}" type="pres">
      <dgm:prSet presAssocID="{DAA5D1FA-BEB3-4845-8C52-EC812EDCF5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B016D7-F108-4C86-8F32-0EA916821AAA}" srcId="{87CF09A1-3B9C-4BA4-B3AB-0BF683645107}" destId="{6FD9015A-538A-4E59-8E79-7E936D670E89}" srcOrd="1" destOrd="0" parTransId="{AA557AF5-4DD4-470A-8739-DF3C778E5420}" sibTransId="{F1DBC261-9BC2-45A0-AE6D-7973D77A186E}"/>
    <dgm:cxn modelId="{BE73473B-BE19-4F01-8A16-0588E8D0D543}" type="presOf" srcId="{DAA5D1FA-BEB3-4845-8C52-EC812EDCF569}" destId="{EAC57C41-799E-4D5F-AAB6-13205063ADA9}" srcOrd="1" destOrd="0" presId="urn:microsoft.com/office/officeart/2005/8/layout/list1"/>
    <dgm:cxn modelId="{50153B06-F890-4DEA-951C-E348D31A27BF}" srcId="{87CF09A1-3B9C-4BA4-B3AB-0BF683645107}" destId="{DAA5D1FA-BEB3-4845-8C52-EC812EDCF569}" srcOrd="2" destOrd="0" parTransId="{B0EFADD2-637B-4375-8E98-853425EDF1C1}" sibTransId="{0F976347-E873-4822-9843-F339266F3C44}"/>
    <dgm:cxn modelId="{727DC58B-F4AC-4C46-B522-38662B864F57}" type="presOf" srcId="{87CF09A1-3B9C-4BA4-B3AB-0BF683645107}" destId="{14821EDE-E266-4F84-A592-984B926C24A0}" srcOrd="0" destOrd="0" presId="urn:microsoft.com/office/officeart/2005/8/layout/list1"/>
    <dgm:cxn modelId="{ABE1E865-B09F-444A-8C8A-D8D9D172A31D}" type="presOf" srcId="{E9AF5E62-03D8-4C97-A179-445B5C66EF51}" destId="{FC381982-403D-452B-AE55-11C3BB545BEE}" srcOrd="1" destOrd="0" presId="urn:microsoft.com/office/officeart/2005/8/layout/list1"/>
    <dgm:cxn modelId="{F33300B5-1ED1-4BCD-850E-DF79263F7780}" type="presOf" srcId="{6FD9015A-538A-4E59-8E79-7E936D670E89}" destId="{752EF20E-AA6F-4756-8305-147CA4FEDD3E}" srcOrd="1" destOrd="0" presId="urn:microsoft.com/office/officeart/2005/8/layout/list1"/>
    <dgm:cxn modelId="{F0EC4F8C-FA00-4C5B-B3CC-B63B85E321DF}" type="presOf" srcId="{6FD9015A-538A-4E59-8E79-7E936D670E89}" destId="{ACA72F3F-C1AB-485B-85D2-1E6BC6B1052B}" srcOrd="0" destOrd="0" presId="urn:microsoft.com/office/officeart/2005/8/layout/list1"/>
    <dgm:cxn modelId="{AE589A61-D8E7-4D86-A58B-937F0FBAD649}" srcId="{87CF09A1-3B9C-4BA4-B3AB-0BF683645107}" destId="{E9AF5E62-03D8-4C97-A179-445B5C66EF51}" srcOrd="0" destOrd="0" parTransId="{F84EA302-BA7F-4167-AC1F-EFE49ADB4033}" sibTransId="{B4DC6223-920B-4598-AA21-8E3F5838E8D9}"/>
    <dgm:cxn modelId="{12D23DC4-972A-4882-9C5C-FECA8CEA5C55}" type="presOf" srcId="{E9AF5E62-03D8-4C97-A179-445B5C66EF51}" destId="{906EADAF-3D80-407B-A371-26D984AB6938}" srcOrd="0" destOrd="0" presId="urn:microsoft.com/office/officeart/2005/8/layout/list1"/>
    <dgm:cxn modelId="{1FBB6D67-58A4-4C2B-BE01-E229FC4E5E8B}" type="presOf" srcId="{DAA5D1FA-BEB3-4845-8C52-EC812EDCF569}" destId="{F068A1FF-DE1A-455D-A333-BDA75355E244}" srcOrd="0" destOrd="0" presId="urn:microsoft.com/office/officeart/2005/8/layout/list1"/>
    <dgm:cxn modelId="{87257C8D-D691-4D3C-98D6-E6E98059C508}" type="presParOf" srcId="{14821EDE-E266-4F84-A592-984B926C24A0}" destId="{36A16C32-2F37-444D-A320-C15C6713F634}" srcOrd="0" destOrd="0" presId="urn:microsoft.com/office/officeart/2005/8/layout/list1"/>
    <dgm:cxn modelId="{78F08981-C622-4086-9A6F-543D708A2104}" type="presParOf" srcId="{36A16C32-2F37-444D-A320-C15C6713F634}" destId="{906EADAF-3D80-407B-A371-26D984AB6938}" srcOrd="0" destOrd="0" presId="urn:microsoft.com/office/officeart/2005/8/layout/list1"/>
    <dgm:cxn modelId="{44B0BA55-3EA5-4304-A2C2-B7B12F9B1D0F}" type="presParOf" srcId="{36A16C32-2F37-444D-A320-C15C6713F634}" destId="{FC381982-403D-452B-AE55-11C3BB545BEE}" srcOrd="1" destOrd="0" presId="urn:microsoft.com/office/officeart/2005/8/layout/list1"/>
    <dgm:cxn modelId="{F00AFBD9-0737-4DC3-A363-A205E2537502}" type="presParOf" srcId="{14821EDE-E266-4F84-A592-984B926C24A0}" destId="{100EEA50-FC11-4B42-831C-E7D2EEBE52EA}" srcOrd="1" destOrd="0" presId="urn:microsoft.com/office/officeart/2005/8/layout/list1"/>
    <dgm:cxn modelId="{3450590B-460D-4353-B463-B938AB7F0A64}" type="presParOf" srcId="{14821EDE-E266-4F84-A592-984B926C24A0}" destId="{0F111903-51B7-4347-8A1D-BC4CB0F2078C}" srcOrd="2" destOrd="0" presId="urn:microsoft.com/office/officeart/2005/8/layout/list1"/>
    <dgm:cxn modelId="{5E463960-4B17-4C79-AEFD-44B3A9087E25}" type="presParOf" srcId="{14821EDE-E266-4F84-A592-984B926C24A0}" destId="{C794845D-52CC-4296-9CC4-748DE19D35C8}" srcOrd="3" destOrd="0" presId="urn:microsoft.com/office/officeart/2005/8/layout/list1"/>
    <dgm:cxn modelId="{A6FB2293-9E44-4C8B-BBBF-42092F52353C}" type="presParOf" srcId="{14821EDE-E266-4F84-A592-984B926C24A0}" destId="{A38AF34E-5AF1-4C25-B4AA-EFD995800931}" srcOrd="4" destOrd="0" presId="urn:microsoft.com/office/officeart/2005/8/layout/list1"/>
    <dgm:cxn modelId="{F99DE502-C833-4018-8A1E-3363AEA9D653}" type="presParOf" srcId="{A38AF34E-5AF1-4C25-B4AA-EFD995800931}" destId="{ACA72F3F-C1AB-485B-85D2-1E6BC6B1052B}" srcOrd="0" destOrd="0" presId="urn:microsoft.com/office/officeart/2005/8/layout/list1"/>
    <dgm:cxn modelId="{4C3491C5-EFE5-45ED-A2F6-0F1AD2C00141}" type="presParOf" srcId="{A38AF34E-5AF1-4C25-B4AA-EFD995800931}" destId="{752EF20E-AA6F-4756-8305-147CA4FEDD3E}" srcOrd="1" destOrd="0" presId="urn:microsoft.com/office/officeart/2005/8/layout/list1"/>
    <dgm:cxn modelId="{30D086CE-0746-498F-B63E-A77F65AEE236}" type="presParOf" srcId="{14821EDE-E266-4F84-A592-984B926C24A0}" destId="{938F4723-61AE-40D3-829C-78F566A6F4DE}" srcOrd="5" destOrd="0" presId="urn:microsoft.com/office/officeart/2005/8/layout/list1"/>
    <dgm:cxn modelId="{64228F74-ED08-4479-8949-E517F9ECE1F0}" type="presParOf" srcId="{14821EDE-E266-4F84-A592-984B926C24A0}" destId="{97455584-C413-4EC0-9F64-92F987CDFF39}" srcOrd="6" destOrd="0" presId="urn:microsoft.com/office/officeart/2005/8/layout/list1"/>
    <dgm:cxn modelId="{63A6BAD5-D535-4521-B3BB-00E88F0C3CAE}" type="presParOf" srcId="{14821EDE-E266-4F84-A592-984B926C24A0}" destId="{34E3548B-1034-46CE-A4AF-8802693FFF67}" srcOrd="7" destOrd="0" presId="urn:microsoft.com/office/officeart/2005/8/layout/list1"/>
    <dgm:cxn modelId="{CDEA0FE4-9811-4C6D-A6C4-B027C979E30F}" type="presParOf" srcId="{14821EDE-E266-4F84-A592-984B926C24A0}" destId="{7DB33D4D-298F-4558-A313-D7B2EBA230E2}" srcOrd="8" destOrd="0" presId="urn:microsoft.com/office/officeart/2005/8/layout/list1"/>
    <dgm:cxn modelId="{4EE16353-B329-4C84-826C-8A6EF9D8B2CC}" type="presParOf" srcId="{7DB33D4D-298F-4558-A313-D7B2EBA230E2}" destId="{F068A1FF-DE1A-455D-A333-BDA75355E244}" srcOrd="0" destOrd="0" presId="urn:microsoft.com/office/officeart/2005/8/layout/list1"/>
    <dgm:cxn modelId="{6C67611D-3EEE-49D4-8532-12FBF748618A}" type="presParOf" srcId="{7DB33D4D-298F-4558-A313-D7B2EBA230E2}" destId="{EAC57C41-799E-4D5F-AAB6-13205063ADA9}" srcOrd="1" destOrd="0" presId="urn:microsoft.com/office/officeart/2005/8/layout/list1"/>
    <dgm:cxn modelId="{4114BF87-B1AD-406E-A141-F62D50848372}" type="presParOf" srcId="{14821EDE-E266-4F84-A592-984B926C24A0}" destId="{E3A6EFE8-3F24-4C2C-BFAE-EE4CBAD42B19}" srcOrd="9" destOrd="0" presId="urn:microsoft.com/office/officeart/2005/8/layout/list1"/>
    <dgm:cxn modelId="{2EC16A3A-7AAA-48F4-930C-5A3FCBD7911C}" type="presParOf" srcId="{14821EDE-E266-4F84-A592-984B926C24A0}" destId="{55AF4668-5E9C-4788-BD03-7D7A89408D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C0BEA-21B0-4CBA-B9AE-C14B0881D666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B795DC88-AA63-4C7C-93DD-42627203E44D}">
      <dgm:prSet phldrT="[Текст]" custT="1"/>
      <dgm:spPr/>
      <dgm:t>
        <a:bodyPr/>
        <a:lstStyle/>
        <a:p>
          <a:pPr algn="l"/>
          <a:r>
            <a:rPr lang="ru-RU" sz="1600" dirty="0" err="1" smtClean="0"/>
            <a:t>Веб-дизайн</a:t>
          </a:r>
          <a:r>
            <a:rPr lang="ru-RU" sz="1600" dirty="0" smtClean="0"/>
            <a:t> и разработка</a:t>
          </a:r>
          <a:endParaRPr lang="ru-RU" sz="1600" dirty="0"/>
        </a:p>
      </dgm:t>
    </dgm:pt>
    <dgm:pt modelId="{3CFEFFDB-3C39-477D-930E-39C1AFE3E375}" type="parTrans" cxnId="{5AF8B247-88AE-47BE-838E-71EB5E7CA16D}">
      <dgm:prSet/>
      <dgm:spPr/>
      <dgm:t>
        <a:bodyPr/>
        <a:lstStyle/>
        <a:p>
          <a:endParaRPr lang="ru-RU" sz="1600"/>
        </a:p>
      </dgm:t>
    </dgm:pt>
    <dgm:pt modelId="{C5E86F58-59C2-4AA8-AF74-A427BF348266}" type="sibTrans" cxnId="{5AF8B247-88AE-47BE-838E-71EB5E7CA16D}">
      <dgm:prSet/>
      <dgm:spPr/>
      <dgm:t>
        <a:bodyPr/>
        <a:lstStyle/>
        <a:p>
          <a:endParaRPr lang="ru-RU" sz="1600"/>
        </a:p>
      </dgm:t>
    </dgm:pt>
    <dgm:pt modelId="{2D673096-8495-4A83-AA9A-1CA472CB36C0}">
      <dgm:prSet phldrT="[Текст]" custT="1"/>
      <dgm:spPr/>
      <dgm:t>
        <a:bodyPr/>
        <a:lstStyle/>
        <a:p>
          <a:pPr algn="l"/>
          <a:r>
            <a:rPr lang="ru-RU" sz="1600" dirty="0" smtClean="0"/>
            <a:t>Электромонтаж</a:t>
          </a:r>
          <a:endParaRPr lang="ru-RU" sz="1600" dirty="0"/>
        </a:p>
      </dgm:t>
    </dgm:pt>
    <dgm:pt modelId="{9E258C9E-76DB-448E-BFDB-FD3091DCCCF0}" type="parTrans" cxnId="{49594FCD-FCDF-4126-AF60-0BEF8D898DD9}">
      <dgm:prSet/>
      <dgm:spPr/>
      <dgm:t>
        <a:bodyPr/>
        <a:lstStyle/>
        <a:p>
          <a:endParaRPr lang="ru-RU" sz="1600"/>
        </a:p>
      </dgm:t>
    </dgm:pt>
    <dgm:pt modelId="{B06996D0-735B-49C2-8738-C90500CA3E20}" type="sibTrans" cxnId="{49594FCD-FCDF-4126-AF60-0BEF8D898DD9}">
      <dgm:prSet/>
      <dgm:spPr/>
      <dgm:t>
        <a:bodyPr/>
        <a:lstStyle/>
        <a:p>
          <a:endParaRPr lang="ru-RU" sz="1600"/>
        </a:p>
      </dgm:t>
    </dgm:pt>
    <dgm:pt modelId="{A83F2B5E-84DE-4D74-B8AA-09032B271F52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rgbClr val="FF0000"/>
              </a:solidFill>
            </a:rPr>
            <a:t>Бухгалтерский учет (38.02.01)</a:t>
          </a:r>
          <a:endParaRPr lang="ru-RU" sz="1600" dirty="0">
            <a:solidFill>
              <a:srgbClr val="FF0000"/>
            </a:solidFill>
          </a:endParaRPr>
        </a:p>
      </dgm:t>
    </dgm:pt>
    <dgm:pt modelId="{A70EF2EE-32A3-4587-A70E-0D3F898901A1}" type="parTrans" cxnId="{091515CE-61C4-4488-A77E-503F929FE68B}">
      <dgm:prSet/>
      <dgm:spPr/>
      <dgm:t>
        <a:bodyPr/>
        <a:lstStyle/>
        <a:p>
          <a:endParaRPr lang="ru-RU" sz="1600"/>
        </a:p>
      </dgm:t>
    </dgm:pt>
    <dgm:pt modelId="{52BC9265-BF21-4DAE-AD72-060C71111078}" type="sibTrans" cxnId="{091515CE-61C4-4488-A77E-503F929FE68B}">
      <dgm:prSet/>
      <dgm:spPr/>
      <dgm:t>
        <a:bodyPr/>
        <a:lstStyle/>
        <a:p>
          <a:endParaRPr lang="ru-RU" sz="1600"/>
        </a:p>
      </dgm:t>
    </dgm:pt>
    <dgm:pt modelId="{4E1CF4D5-3EED-475A-B22C-8513EE3F7883}">
      <dgm:prSet custT="1"/>
      <dgm:spPr/>
      <dgm:t>
        <a:bodyPr/>
        <a:lstStyle/>
        <a:p>
          <a:pPr algn="l"/>
          <a:r>
            <a:rPr lang="ru-RU" sz="1600" dirty="0" smtClean="0"/>
            <a:t>Программные решения для бизнеса</a:t>
          </a:r>
          <a:endParaRPr lang="ru-RU" sz="1600" dirty="0"/>
        </a:p>
      </dgm:t>
    </dgm:pt>
    <dgm:pt modelId="{89409C26-2E97-496E-B942-6A8833919AEB}" type="parTrans" cxnId="{5FE645E5-7989-4858-AB07-4D97CA9C2234}">
      <dgm:prSet/>
      <dgm:spPr/>
      <dgm:t>
        <a:bodyPr/>
        <a:lstStyle/>
        <a:p>
          <a:endParaRPr lang="ru-RU" sz="1600"/>
        </a:p>
      </dgm:t>
    </dgm:pt>
    <dgm:pt modelId="{60BD2E0D-3948-4F82-9D81-F6B78417641F}" type="sibTrans" cxnId="{5FE645E5-7989-4858-AB07-4D97CA9C2234}">
      <dgm:prSet/>
      <dgm:spPr/>
      <dgm:t>
        <a:bodyPr/>
        <a:lstStyle/>
        <a:p>
          <a:endParaRPr lang="ru-RU" sz="1600"/>
        </a:p>
      </dgm:t>
    </dgm:pt>
    <dgm:pt modelId="{3CD53049-A8A0-411C-A741-24E027CDCC1A}">
      <dgm:prSet custT="1"/>
      <dgm:spPr/>
      <dgm:t>
        <a:bodyPr/>
        <a:lstStyle/>
        <a:p>
          <a:pPr algn="l"/>
          <a:r>
            <a:rPr lang="ru-RU" sz="1600" dirty="0" smtClean="0"/>
            <a:t>IT-решения для бизнеса "1С-Предприятие 8« </a:t>
          </a:r>
          <a:endParaRPr lang="ru-RU" sz="1600" dirty="0"/>
        </a:p>
      </dgm:t>
    </dgm:pt>
    <dgm:pt modelId="{E80E9F1D-D9EE-4A96-9586-4F17C8939328}" type="parTrans" cxnId="{A5EB93FD-F132-4735-AAD0-F92240D9DC58}">
      <dgm:prSet/>
      <dgm:spPr/>
      <dgm:t>
        <a:bodyPr/>
        <a:lstStyle/>
        <a:p>
          <a:endParaRPr lang="ru-RU" sz="1600"/>
        </a:p>
      </dgm:t>
    </dgm:pt>
    <dgm:pt modelId="{78FBF202-0AA2-4E21-991A-A1676D56F042}" type="sibTrans" cxnId="{A5EB93FD-F132-4735-AAD0-F92240D9DC58}">
      <dgm:prSet/>
      <dgm:spPr/>
      <dgm:t>
        <a:bodyPr/>
        <a:lstStyle/>
        <a:p>
          <a:endParaRPr lang="ru-RU" sz="1600"/>
        </a:p>
      </dgm:t>
    </dgm:pt>
    <dgm:pt modelId="{BB9D3ED4-6264-45BA-831F-07AC06043AFF}">
      <dgm:prSet custT="1"/>
      <dgm:spPr/>
      <dgm:t>
        <a:bodyPr/>
        <a:lstStyle/>
        <a:p>
          <a:pPr algn="l"/>
          <a:r>
            <a:rPr lang="ru-RU" sz="1600" dirty="0" smtClean="0"/>
            <a:t>Разработка мобильных приложений</a:t>
          </a:r>
          <a:endParaRPr lang="ru-RU" sz="1600" dirty="0"/>
        </a:p>
      </dgm:t>
    </dgm:pt>
    <dgm:pt modelId="{3A9A6355-3815-4BDF-A489-A70733606250}" type="parTrans" cxnId="{C68084E0-FA06-4552-8CE5-E5BE22FFC365}">
      <dgm:prSet/>
      <dgm:spPr/>
      <dgm:t>
        <a:bodyPr/>
        <a:lstStyle/>
        <a:p>
          <a:endParaRPr lang="ru-RU" sz="1600"/>
        </a:p>
      </dgm:t>
    </dgm:pt>
    <dgm:pt modelId="{572112DE-81B2-4321-96FB-E1E2B96D0DF2}" type="sibTrans" cxnId="{C68084E0-FA06-4552-8CE5-E5BE22FFC365}">
      <dgm:prSet/>
      <dgm:spPr/>
      <dgm:t>
        <a:bodyPr/>
        <a:lstStyle/>
        <a:p>
          <a:endParaRPr lang="ru-RU" sz="1600"/>
        </a:p>
      </dgm:t>
    </dgm:pt>
    <dgm:pt modelId="{7D4DA6E9-CB6E-4259-8104-98E8A9A4AF6A}" type="pres">
      <dgm:prSet presAssocID="{A88C0BEA-21B0-4CBA-B9AE-C14B0881D666}" presName="linearFlow" presStyleCnt="0">
        <dgm:presLayoutVars>
          <dgm:dir/>
          <dgm:resizeHandles val="exact"/>
        </dgm:presLayoutVars>
      </dgm:prSet>
      <dgm:spPr/>
    </dgm:pt>
    <dgm:pt modelId="{C4B21DDD-5DFE-43D4-BB62-6347C7F2C4A3}" type="pres">
      <dgm:prSet presAssocID="{B795DC88-AA63-4C7C-93DD-42627203E44D}" presName="composite" presStyleCnt="0"/>
      <dgm:spPr/>
    </dgm:pt>
    <dgm:pt modelId="{591F8F0D-5E44-48AA-B0F8-226C8E1A7A1A}" type="pres">
      <dgm:prSet presAssocID="{B795DC88-AA63-4C7C-93DD-42627203E44D}" presName="imgShp" presStyleLbl="fgImgPlace1" presStyleIdx="0" presStyleCnt="6"/>
      <dgm:spPr/>
    </dgm:pt>
    <dgm:pt modelId="{3809198B-291A-401C-AB52-52610B7D64B5}" type="pres">
      <dgm:prSet presAssocID="{B795DC88-AA63-4C7C-93DD-42627203E44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AB335-FF29-4FCF-8348-8A84932E3AEA}" type="pres">
      <dgm:prSet presAssocID="{C5E86F58-59C2-4AA8-AF74-A427BF348266}" presName="spacing" presStyleCnt="0"/>
      <dgm:spPr/>
    </dgm:pt>
    <dgm:pt modelId="{1C6C0F58-A88C-4D1C-B640-59028047D34C}" type="pres">
      <dgm:prSet presAssocID="{4E1CF4D5-3EED-475A-B22C-8513EE3F7883}" presName="composite" presStyleCnt="0"/>
      <dgm:spPr/>
    </dgm:pt>
    <dgm:pt modelId="{5946D084-7B71-4783-8793-216D6B07BAC2}" type="pres">
      <dgm:prSet presAssocID="{4E1CF4D5-3EED-475A-B22C-8513EE3F7883}" presName="imgShp" presStyleLbl="fgImgPlace1" presStyleIdx="1" presStyleCnt="6"/>
      <dgm:spPr/>
    </dgm:pt>
    <dgm:pt modelId="{47AFF51A-75CF-4FB1-ACC4-BA1FD3368AD6}" type="pres">
      <dgm:prSet presAssocID="{4E1CF4D5-3EED-475A-B22C-8513EE3F788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DAD37-FDE0-4D20-911A-F5A15F9128DB}" type="pres">
      <dgm:prSet presAssocID="{60BD2E0D-3948-4F82-9D81-F6B78417641F}" presName="spacing" presStyleCnt="0"/>
      <dgm:spPr/>
    </dgm:pt>
    <dgm:pt modelId="{0ABB07A9-023E-4496-9AAE-824A817D6FAF}" type="pres">
      <dgm:prSet presAssocID="{3CD53049-A8A0-411C-A741-24E027CDCC1A}" presName="composite" presStyleCnt="0"/>
      <dgm:spPr/>
    </dgm:pt>
    <dgm:pt modelId="{CA6CE2B6-E951-450E-BD3A-2D2BF738A55E}" type="pres">
      <dgm:prSet presAssocID="{3CD53049-A8A0-411C-A741-24E027CDCC1A}" presName="imgShp" presStyleLbl="fgImgPlace1" presStyleIdx="2" presStyleCnt="6"/>
      <dgm:spPr/>
    </dgm:pt>
    <dgm:pt modelId="{DD077AE1-BC7D-4669-9342-7145E8EE6C61}" type="pres">
      <dgm:prSet presAssocID="{3CD53049-A8A0-411C-A741-24E027CDCC1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0544-169C-44C1-87FD-496FEBB9F9EF}" type="pres">
      <dgm:prSet presAssocID="{78FBF202-0AA2-4E21-991A-A1676D56F042}" presName="spacing" presStyleCnt="0"/>
      <dgm:spPr/>
    </dgm:pt>
    <dgm:pt modelId="{FB3A2277-23DB-4DCF-8B38-FDA3AE438B1F}" type="pres">
      <dgm:prSet presAssocID="{BB9D3ED4-6264-45BA-831F-07AC06043AFF}" presName="composite" presStyleCnt="0"/>
      <dgm:spPr/>
    </dgm:pt>
    <dgm:pt modelId="{E5D7C027-BC92-4CC6-9C4D-2CDC15285D3A}" type="pres">
      <dgm:prSet presAssocID="{BB9D3ED4-6264-45BA-831F-07AC06043AFF}" presName="imgShp" presStyleLbl="fgImgPlace1" presStyleIdx="3" presStyleCnt="6"/>
      <dgm:spPr/>
    </dgm:pt>
    <dgm:pt modelId="{F3EE06D3-0646-4717-A04F-C70C90990770}" type="pres">
      <dgm:prSet presAssocID="{BB9D3ED4-6264-45BA-831F-07AC06043AF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08149-7086-4F52-BEC2-9CFE31874C58}" type="pres">
      <dgm:prSet presAssocID="{572112DE-81B2-4321-96FB-E1E2B96D0DF2}" presName="spacing" presStyleCnt="0"/>
      <dgm:spPr/>
    </dgm:pt>
    <dgm:pt modelId="{D533CE2E-3B8D-4FB8-80EE-CB56DCE8907B}" type="pres">
      <dgm:prSet presAssocID="{2D673096-8495-4A83-AA9A-1CA472CB36C0}" presName="composite" presStyleCnt="0"/>
      <dgm:spPr/>
    </dgm:pt>
    <dgm:pt modelId="{D6ABEA1B-1769-4211-9082-052AF3FB5423}" type="pres">
      <dgm:prSet presAssocID="{2D673096-8495-4A83-AA9A-1CA472CB36C0}" presName="imgShp" presStyleLbl="fgImgPlace1" presStyleIdx="4" presStyleCnt="6"/>
      <dgm:spPr/>
    </dgm:pt>
    <dgm:pt modelId="{88CECA7C-8B02-4995-A809-7CCB5F23C25F}" type="pres">
      <dgm:prSet presAssocID="{2D673096-8495-4A83-AA9A-1CA472CB36C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AD6A-9670-4FFF-ADB4-D3451654E1E2}" type="pres">
      <dgm:prSet presAssocID="{B06996D0-735B-49C2-8738-C90500CA3E20}" presName="spacing" presStyleCnt="0"/>
      <dgm:spPr/>
    </dgm:pt>
    <dgm:pt modelId="{B5D29264-8656-494B-AFF8-D7F7DFDAE492}" type="pres">
      <dgm:prSet presAssocID="{A83F2B5E-84DE-4D74-B8AA-09032B271F52}" presName="composite" presStyleCnt="0"/>
      <dgm:spPr/>
    </dgm:pt>
    <dgm:pt modelId="{4BB9DC76-CB56-4EB5-B883-9285C28D11A0}" type="pres">
      <dgm:prSet presAssocID="{A83F2B5E-84DE-4D74-B8AA-09032B271F52}" presName="imgShp" presStyleLbl="fgImgPlace1" presStyleIdx="5" presStyleCnt="6"/>
      <dgm:spPr/>
    </dgm:pt>
    <dgm:pt modelId="{99B6A31A-53E8-429C-B2B0-75BDBA5F9105}" type="pres">
      <dgm:prSet presAssocID="{A83F2B5E-84DE-4D74-B8AA-09032B271F5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C05EC-6BC5-4916-894A-FC00FEBFCC8B}" type="presOf" srcId="{3CD53049-A8A0-411C-A741-24E027CDCC1A}" destId="{DD077AE1-BC7D-4669-9342-7145E8EE6C61}" srcOrd="0" destOrd="0" presId="urn:microsoft.com/office/officeart/2005/8/layout/vList3#1"/>
    <dgm:cxn modelId="{091515CE-61C4-4488-A77E-503F929FE68B}" srcId="{A88C0BEA-21B0-4CBA-B9AE-C14B0881D666}" destId="{A83F2B5E-84DE-4D74-B8AA-09032B271F52}" srcOrd="5" destOrd="0" parTransId="{A70EF2EE-32A3-4587-A70E-0D3F898901A1}" sibTransId="{52BC9265-BF21-4DAE-AD72-060C71111078}"/>
    <dgm:cxn modelId="{C68084E0-FA06-4552-8CE5-E5BE22FFC365}" srcId="{A88C0BEA-21B0-4CBA-B9AE-C14B0881D666}" destId="{BB9D3ED4-6264-45BA-831F-07AC06043AFF}" srcOrd="3" destOrd="0" parTransId="{3A9A6355-3815-4BDF-A489-A70733606250}" sibTransId="{572112DE-81B2-4321-96FB-E1E2B96D0DF2}"/>
    <dgm:cxn modelId="{DDED1285-BD42-48B5-A726-2094BFFCB173}" type="presOf" srcId="{A88C0BEA-21B0-4CBA-B9AE-C14B0881D666}" destId="{7D4DA6E9-CB6E-4259-8104-98E8A9A4AF6A}" srcOrd="0" destOrd="0" presId="urn:microsoft.com/office/officeart/2005/8/layout/vList3#1"/>
    <dgm:cxn modelId="{A5EB93FD-F132-4735-AAD0-F92240D9DC58}" srcId="{A88C0BEA-21B0-4CBA-B9AE-C14B0881D666}" destId="{3CD53049-A8A0-411C-A741-24E027CDCC1A}" srcOrd="2" destOrd="0" parTransId="{E80E9F1D-D9EE-4A96-9586-4F17C8939328}" sibTransId="{78FBF202-0AA2-4E21-991A-A1676D56F042}"/>
    <dgm:cxn modelId="{0C8E4D85-BFC7-4321-B179-AB64E2ED2B9A}" type="presOf" srcId="{A83F2B5E-84DE-4D74-B8AA-09032B271F52}" destId="{99B6A31A-53E8-429C-B2B0-75BDBA5F9105}" srcOrd="0" destOrd="0" presId="urn:microsoft.com/office/officeart/2005/8/layout/vList3#1"/>
    <dgm:cxn modelId="{6DBB71CA-0E3D-4032-BA57-88B0D5209590}" type="presOf" srcId="{2D673096-8495-4A83-AA9A-1CA472CB36C0}" destId="{88CECA7C-8B02-4995-A809-7CCB5F23C25F}" srcOrd="0" destOrd="0" presId="urn:microsoft.com/office/officeart/2005/8/layout/vList3#1"/>
    <dgm:cxn modelId="{714EB29D-8787-4EA7-8668-3335EFFEE137}" type="presOf" srcId="{BB9D3ED4-6264-45BA-831F-07AC06043AFF}" destId="{F3EE06D3-0646-4717-A04F-C70C90990770}" srcOrd="0" destOrd="0" presId="urn:microsoft.com/office/officeart/2005/8/layout/vList3#1"/>
    <dgm:cxn modelId="{5AF8B247-88AE-47BE-838E-71EB5E7CA16D}" srcId="{A88C0BEA-21B0-4CBA-B9AE-C14B0881D666}" destId="{B795DC88-AA63-4C7C-93DD-42627203E44D}" srcOrd="0" destOrd="0" parTransId="{3CFEFFDB-3C39-477D-930E-39C1AFE3E375}" sibTransId="{C5E86F58-59C2-4AA8-AF74-A427BF348266}"/>
    <dgm:cxn modelId="{49594FCD-FCDF-4126-AF60-0BEF8D898DD9}" srcId="{A88C0BEA-21B0-4CBA-B9AE-C14B0881D666}" destId="{2D673096-8495-4A83-AA9A-1CA472CB36C0}" srcOrd="4" destOrd="0" parTransId="{9E258C9E-76DB-448E-BFDB-FD3091DCCCF0}" sibTransId="{B06996D0-735B-49C2-8738-C90500CA3E20}"/>
    <dgm:cxn modelId="{5FE645E5-7989-4858-AB07-4D97CA9C2234}" srcId="{A88C0BEA-21B0-4CBA-B9AE-C14B0881D666}" destId="{4E1CF4D5-3EED-475A-B22C-8513EE3F7883}" srcOrd="1" destOrd="0" parTransId="{89409C26-2E97-496E-B942-6A8833919AEB}" sibTransId="{60BD2E0D-3948-4F82-9D81-F6B78417641F}"/>
    <dgm:cxn modelId="{59E69D65-3A3F-4651-A117-FD177DC82CE8}" type="presOf" srcId="{B795DC88-AA63-4C7C-93DD-42627203E44D}" destId="{3809198B-291A-401C-AB52-52610B7D64B5}" srcOrd="0" destOrd="0" presId="urn:microsoft.com/office/officeart/2005/8/layout/vList3#1"/>
    <dgm:cxn modelId="{7369B1F8-3BFF-4F14-97B3-AECAC19E395E}" type="presOf" srcId="{4E1CF4D5-3EED-475A-B22C-8513EE3F7883}" destId="{47AFF51A-75CF-4FB1-ACC4-BA1FD3368AD6}" srcOrd="0" destOrd="0" presId="urn:microsoft.com/office/officeart/2005/8/layout/vList3#1"/>
    <dgm:cxn modelId="{F3FA7834-F257-4235-B47D-DB1F76B122F8}" type="presParOf" srcId="{7D4DA6E9-CB6E-4259-8104-98E8A9A4AF6A}" destId="{C4B21DDD-5DFE-43D4-BB62-6347C7F2C4A3}" srcOrd="0" destOrd="0" presId="urn:microsoft.com/office/officeart/2005/8/layout/vList3#1"/>
    <dgm:cxn modelId="{309D9E7A-7458-4BA2-A239-53911FAE3F10}" type="presParOf" srcId="{C4B21DDD-5DFE-43D4-BB62-6347C7F2C4A3}" destId="{591F8F0D-5E44-48AA-B0F8-226C8E1A7A1A}" srcOrd="0" destOrd="0" presId="urn:microsoft.com/office/officeart/2005/8/layout/vList3#1"/>
    <dgm:cxn modelId="{22C02F20-6538-41A3-BC01-CEE13CDDF3E3}" type="presParOf" srcId="{C4B21DDD-5DFE-43D4-BB62-6347C7F2C4A3}" destId="{3809198B-291A-401C-AB52-52610B7D64B5}" srcOrd="1" destOrd="0" presId="urn:microsoft.com/office/officeart/2005/8/layout/vList3#1"/>
    <dgm:cxn modelId="{BEF616C6-1EDC-4ADC-8C65-44430D567DED}" type="presParOf" srcId="{7D4DA6E9-CB6E-4259-8104-98E8A9A4AF6A}" destId="{102AB335-FF29-4FCF-8348-8A84932E3AEA}" srcOrd="1" destOrd="0" presId="urn:microsoft.com/office/officeart/2005/8/layout/vList3#1"/>
    <dgm:cxn modelId="{CEEEC959-D766-405C-966E-6E93D1364C3E}" type="presParOf" srcId="{7D4DA6E9-CB6E-4259-8104-98E8A9A4AF6A}" destId="{1C6C0F58-A88C-4D1C-B640-59028047D34C}" srcOrd="2" destOrd="0" presId="urn:microsoft.com/office/officeart/2005/8/layout/vList3#1"/>
    <dgm:cxn modelId="{ABFAC847-6B6B-429F-BD16-244695A94D0A}" type="presParOf" srcId="{1C6C0F58-A88C-4D1C-B640-59028047D34C}" destId="{5946D084-7B71-4783-8793-216D6B07BAC2}" srcOrd="0" destOrd="0" presId="urn:microsoft.com/office/officeart/2005/8/layout/vList3#1"/>
    <dgm:cxn modelId="{A642FF56-C7E6-43B7-A5BB-0365E5B5E691}" type="presParOf" srcId="{1C6C0F58-A88C-4D1C-B640-59028047D34C}" destId="{47AFF51A-75CF-4FB1-ACC4-BA1FD3368AD6}" srcOrd="1" destOrd="0" presId="urn:microsoft.com/office/officeart/2005/8/layout/vList3#1"/>
    <dgm:cxn modelId="{5691FD0E-0000-4539-82D2-585DEED5A80B}" type="presParOf" srcId="{7D4DA6E9-CB6E-4259-8104-98E8A9A4AF6A}" destId="{F64DAD37-FDE0-4D20-911A-F5A15F9128DB}" srcOrd="3" destOrd="0" presId="urn:microsoft.com/office/officeart/2005/8/layout/vList3#1"/>
    <dgm:cxn modelId="{EC873F61-45B6-4312-A20E-9E6C0F8E6322}" type="presParOf" srcId="{7D4DA6E9-CB6E-4259-8104-98E8A9A4AF6A}" destId="{0ABB07A9-023E-4496-9AAE-824A817D6FAF}" srcOrd="4" destOrd="0" presId="urn:microsoft.com/office/officeart/2005/8/layout/vList3#1"/>
    <dgm:cxn modelId="{20B101CC-C9B6-47DB-B2D9-69E5A6AB18D9}" type="presParOf" srcId="{0ABB07A9-023E-4496-9AAE-824A817D6FAF}" destId="{CA6CE2B6-E951-450E-BD3A-2D2BF738A55E}" srcOrd="0" destOrd="0" presId="urn:microsoft.com/office/officeart/2005/8/layout/vList3#1"/>
    <dgm:cxn modelId="{4E78DF64-5719-4A88-A324-A639773EB4F5}" type="presParOf" srcId="{0ABB07A9-023E-4496-9AAE-824A817D6FAF}" destId="{DD077AE1-BC7D-4669-9342-7145E8EE6C61}" srcOrd="1" destOrd="0" presId="urn:microsoft.com/office/officeart/2005/8/layout/vList3#1"/>
    <dgm:cxn modelId="{6C19DCEC-B2CA-4E7D-B17C-56E8B333AA3E}" type="presParOf" srcId="{7D4DA6E9-CB6E-4259-8104-98E8A9A4AF6A}" destId="{0D8B0544-169C-44C1-87FD-496FEBB9F9EF}" srcOrd="5" destOrd="0" presId="urn:microsoft.com/office/officeart/2005/8/layout/vList3#1"/>
    <dgm:cxn modelId="{69B1CEF0-9EAA-4C87-88B1-B5C41EBC7A16}" type="presParOf" srcId="{7D4DA6E9-CB6E-4259-8104-98E8A9A4AF6A}" destId="{FB3A2277-23DB-4DCF-8B38-FDA3AE438B1F}" srcOrd="6" destOrd="0" presId="urn:microsoft.com/office/officeart/2005/8/layout/vList3#1"/>
    <dgm:cxn modelId="{D2EC000E-5E7F-4250-9BAD-991BDABFFB0E}" type="presParOf" srcId="{FB3A2277-23DB-4DCF-8B38-FDA3AE438B1F}" destId="{E5D7C027-BC92-4CC6-9C4D-2CDC15285D3A}" srcOrd="0" destOrd="0" presId="urn:microsoft.com/office/officeart/2005/8/layout/vList3#1"/>
    <dgm:cxn modelId="{911E90AE-845D-49C0-9F54-FCAB747FB0DB}" type="presParOf" srcId="{FB3A2277-23DB-4DCF-8B38-FDA3AE438B1F}" destId="{F3EE06D3-0646-4717-A04F-C70C90990770}" srcOrd="1" destOrd="0" presId="urn:microsoft.com/office/officeart/2005/8/layout/vList3#1"/>
    <dgm:cxn modelId="{E61BE631-0BBB-43DF-9A9A-75547E50F911}" type="presParOf" srcId="{7D4DA6E9-CB6E-4259-8104-98E8A9A4AF6A}" destId="{BB508149-7086-4F52-BEC2-9CFE31874C58}" srcOrd="7" destOrd="0" presId="urn:microsoft.com/office/officeart/2005/8/layout/vList3#1"/>
    <dgm:cxn modelId="{FA15F9FC-6F69-4FDD-BEE3-CE1CAA83C64A}" type="presParOf" srcId="{7D4DA6E9-CB6E-4259-8104-98E8A9A4AF6A}" destId="{D533CE2E-3B8D-4FB8-80EE-CB56DCE8907B}" srcOrd="8" destOrd="0" presId="urn:microsoft.com/office/officeart/2005/8/layout/vList3#1"/>
    <dgm:cxn modelId="{54623974-9C04-4750-8F5F-BEF6CDC39C45}" type="presParOf" srcId="{D533CE2E-3B8D-4FB8-80EE-CB56DCE8907B}" destId="{D6ABEA1B-1769-4211-9082-052AF3FB5423}" srcOrd="0" destOrd="0" presId="urn:microsoft.com/office/officeart/2005/8/layout/vList3#1"/>
    <dgm:cxn modelId="{838F1402-3952-4740-8C92-DA662AE8BF59}" type="presParOf" srcId="{D533CE2E-3B8D-4FB8-80EE-CB56DCE8907B}" destId="{88CECA7C-8B02-4995-A809-7CCB5F23C25F}" srcOrd="1" destOrd="0" presId="urn:microsoft.com/office/officeart/2005/8/layout/vList3#1"/>
    <dgm:cxn modelId="{E95742A9-4DC7-4EE9-9DE1-354A70E3E545}" type="presParOf" srcId="{7D4DA6E9-CB6E-4259-8104-98E8A9A4AF6A}" destId="{311DAD6A-9670-4FFF-ADB4-D3451654E1E2}" srcOrd="9" destOrd="0" presId="urn:microsoft.com/office/officeart/2005/8/layout/vList3#1"/>
    <dgm:cxn modelId="{12CA860D-0100-426B-9D5A-DFDDB7A0A6CD}" type="presParOf" srcId="{7D4DA6E9-CB6E-4259-8104-98E8A9A4AF6A}" destId="{B5D29264-8656-494B-AFF8-D7F7DFDAE492}" srcOrd="10" destOrd="0" presId="urn:microsoft.com/office/officeart/2005/8/layout/vList3#1"/>
    <dgm:cxn modelId="{1E82B66C-BEB4-4B57-8776-B93A9470A6D7}" type="presParOf" srcId="{B5D29264-8656-494B-AFF8-D7F7DFDAE492}" destId="{4BB9DC76-CB56-4EB5-B883-9285C28D11A0}" srcOrd="0" destOrd="0" presId="urn:microsoft.com/office/officeart/2005/8/layout/vList3#1"/>
    <dgm:cxn modelId="{FF9F1DDF-A59C-4043-815E-8098FDCF5C35}" type="presParOf" srcId="{B5D29264-8656-494B-AFF8-D7F7DFDAE492}" destId="{99B6A31A-53E8-429C-B2B0-75BDBA5F910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24621-582B-45A9-BCDF-3FB225F3E0AA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B4ECCF-2F4B-4215-AF25-950C9A88DE2E}">
      <dgm:prSet phldrT="[Текст]" phldr="1"/>
      <dgm:spPr/>
      <dgm:t>
        <a:bodyPr/>
        <a:lstStyle/>
        <a:p>
          <a:endParaRPr lang="ru-RU"/>
        </a:p>
      </dgm:t>
    </dgm:pt>
    <dgm:pt modelId="{877FB922-566A-4809-9577-B7B1EA7D53A5}" type="parTrans" cxnId="{3B879466-F49F-487B-9F01-090EB330CE0E}">
      <dgm:prSet/>
      <dgm:spPr/>
      <dgm:t>
        <a:bodyPr/>
        <a:lstStyle/>
        <a:p>
          <a:endParaRPr lang="ru-RU"/>
        </a:p>
      </dgm:t>
    </dgm:pt>
    <dgm:pt modelId="{0F0FACF1-F11A-46C2-98BE-67ABB5D852E3}" type="sibTrans" cxnId="{3B879466-F49F-487B-9F01-090EB330CE0E}">
      <dgm:prSet/>
      <dgm:spPr/>
      <dgm:t>
        <a:bodyPr/>
        <a:lstStyle/>
        <a:p>
          <a:endParaRPr lang="ru-RU"/>
        </a:p>
      </dgm:t>
    </dgm:pt>
    <dgm:pt modelId="{E3A5DDE8-ED62-4801-8E6F-4FB5B7805E17}">
      <dgm:prSet phldrT="[Текст]" phldr="1"/>
      <dgm:spPr/>
      <dgm:t>
        <a:bodyPr/>
        <a:lstStyle/>
        <a:p>
          <a:endParaRPr lang="ru-RU" dirty="0"/>
        </a:p>
      </dgm:t>
    </dgm:pt>
    <dgm:pt modelId="{E33DAD37-39A8-4DC2-B8BE-8BBC5F30F723}" type="parTrans" cxnId="{E6CB1A22-50B9-4B87-A04E-62D9403F5937}">
      <dgm:prSet/>
      <dgm:spPr/>
      <dgm:t>
        <a:bodyPr/>
        <a:lstStyle/>
        <a:p>
          <a:endParaRPr lang="ru-RU"/>
        </a:p>
      </dgm:t>
    </dgm:pt>
    <dgm:pt modelId="{026A066A-233B-40B0-9008-E9E60F4B0D66}" type="sibTrans" cxnId="{E6CB1A22-50B9-4B87-A04E-62D9403F5937}">
      <dgm:prSet/>
      <dgm:spPr/>
      <dgm:t>
        <a:bodyPr/>
        <a:lstStyle/>
        <a:p>
          <a:endParaRPr lang="ru-RU"/>
        </a:p>
      </dgm:t>
    </dgm:pt>
    <dgm:pt modelId="{FB6C941A-13E6-474A-82D7-6FDAE336F4DF}">
      <dgm:prSet phldrT="[Текст]"/>
      <dgm:spPr/>
      <dgm:t>
        <a:bodyPr/>
        <a:lstStyle/>
        <a:p>
          <a:r>
            <a:rPr lang="ru-RU" smtClean="0">
              <a:effectLst/>
              <a:latin typeface="Times New Roman"/>
              <a:ea typeface="Times New Roman"/>
            </a:rPr>
            <a:t>Обеспечить подготовку студентов выпускных курсов к прохождению промежуточной и итоговой аттестации  в формате демонстрационного экзамена</a:t>
          </a:r>
          <a:endParaRPr lang="ru-RU" dirty="0"/>
        </a:p>
      </dgm:t>
    </dgm:pt>
    <dgm:pt modelId="{6AE41797-E946-492D-B0A9-928E92F21890}" type="parTrans" cxnId="{00FB4393-0194-465B-A852-ADB502675588}">
      <dgm:prSet/>
      <dgm:spPr/>
      <dgm:t>
        <a:bodyPr/>
        <a:lstStyle/>
        <a:p>
          <a:endParaRPr lang="ru-RU"/>
        </a:p>
      </dgm:t>
    </dgm:pt>
    <dgm:pt modelId="{0D913F8B-DCA7-4C6D-BB65-8BBCC43630E9}" type="sibTrans" cxnId="{00FB4393-0194-465B-A852-ADB502675588}">
      <dgm:prSet/>
      <dgm:spPr/>
      <dgm:t>
        <a:bodyPr/>
        <a:lstStyle/>
        <a:p>
          <a:endParaRPr lang="ru-RU"/>
        </a:p>
      </dgm:t>
    </dgm:pt>
    <dgm:pt modelId="{3BF82AC1-F02A-4129-B434-B65D52728997}">
      <dgm:prSet phldrT="[Текст]" phldr="1"/>
      <dgm:spPr/>
      <dgm:t>
        <a:bodyPr/>
        <a:lstStyle/>
        <a:p>
          <a:endParaRPr lang="ru-RU"/>
        </a:p>
      </dgm:t>
    </dgm:pt>
    <dgm:pt modelId="{01A1A0EE-AA7E-48D9-9DAE-46188EDB2F5D}" type="parTrans" cxnId="{17A01298-4772-453D-B044-D48FA4A62296}">
      <dgm:prSet/>
      <dgm:spPr/>
      <dgm:t>
        <a:bodyPr/>
        <a:lstStyle/>
        <a:p>
          <a:endParaRPr lang="ru-RU"/>
        </a:p>
      </dgm:t>
    </dgm:pt>
    <dgm:pt modelId="{7196AE50-F9AD-4012-BADA-65D06CFE5F93}" type="sibTrans" cxnId="{17A01298-4772-453D-B044-D48FA4A62296}">
      <dgm:prSet/>
      <dgm:spPr/>
      <dgm:t>
        <a:bodyPr/>
        <a:lstStyle/>
        <a:p>
          <a:endParaRPr lang="ru-RU"/>
        </a:p>
      </dgm:t>
    </dgm:pt>
    <dgm:pt modelId="{BB17D8CA-9B4D-4911-A8E3-C8A44E0FA050}">
      <dgm:prSet phldrT="[Текст]" phldr="1"/>
      <dgm:spPr/>
      <dgm:t>
        <a:bodyPr/>
        <a:lstStyle/>
        <a:p>
          <a:endParaRPr lang="ru-RU" dirty="0"/>
        </a:p>
      </dgm:t>
    </dgm:pt>
    <dgm:pt modelId="{6DBC5BA9-4B98-49D8-A545-69AF737BCE2C}" type="parTrans" cxnId="{EF30365D-5D28-4A38-A2E2-94A7FFC8D7BB}">
      <dgm:prSet/>
      <dgm:spPr/>
      <dgm:t>
        <a:bodyPr/>
        <a:lstStyle/>
        <a:p>
          <a:endParaRPr lang="ru-RU"/>
        </a:p>
      </dgm:t>
    </dgm:pt>
    <dgm:pt modelId="{20391B1C-2B55-48FD-B30F-ED2C06DDFAB9}" type="sibTrans" cxnId="{EF30365D-5D28-4A38-A2E2-94A7FFC8D7BB}">
      <dgm:prSet/>
      <dgm:spPr/>
      <dgm:t>
        <a:bodyPr/>
        <a:lstStyle/>
        <a:p>
          <a:endParaRPr lang="ru-RU"/>
        </a:p>
      </dgm:t>
    </dgm:pt>
    <dgm:pt modelId="{F809F2A8-96F3-407B-8139-8664CCBBBD8B}">
      <dgm:prSet phldrT="[Текст]"/>
      <dgm:spPr/>
      <dgm:t>
        <a:bodyPr/>
        <a:lstStyle/>
        <a:p>
          <a:r>
            <a:rPr lang="ru-RU" dirty="0" smtClean="0"/>
            <a:t>Обеспечить актуализацию основных профессиональных образовательных программ с целью формирования цифровых компетенций у обучающихся </a:t>
          </a:r>
          <a:endParaRPr lang="ru-RU" dirty="0"/>
        </a:p>
      </dgm:t>
    </dgm:pt>
    <dgm:pt modelId="{F7822B83-5953-46EB-86FC-9AD8587AB2C2}" type="parTrans" cxnId="{EC46ADF1-8B24-46CE-852F-19C139DB4449}">
      <dgm:prSet/>
      <dgm:spPr/>
      <dgm:t>
        <a:bodyPr/>
        <a:lstStyle/>
        <a:p>
          <a:endParaRPr lang="ru-RU"/>
        </a:p>
      </dgm:t>
    </dgm:pt>
    <dgm:pt modelId="{CA1AD2B6-2CA1-4DF4-8E86-1D31D018DD0F}" type="sibTrans" cxnId="{EC46ADF1-8B24-46CE-852F-19C139DB4449}">
      <dgm:prSet/>
      <dgm:spPr/>
      <dgm:t>
        <a:bodyPr/>
        <a:lstStyle/>
        <a:p>
          <a:endParaRPr lang="ru-RU"/>
        </a:p>
      </dgm:t>
    </dgm:pt>
    <dgm:pt modelId="{DE8A6B22-46ED-4FA9-84F6-3CD9048E0B35}" type="pres">
      <dgm:prSet presAssocID="{34624621-582B-45A9-BCDF-3FB225F3E0A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F56AE6-0142-446A-B5BB-3FE07BE18D0B}" type="pres">
      <dgm:prSet presAssocID="{DBB4ECCF-2F4B-4215-AF25-950C9A88DE2E}" presName="composite" presStyleCnt="0"/>
      <dgm:spPr/>
    </dgm:pt>
    <dgm:pt modelId="{9CC8A3DF-2951-45DF-BDCD-9B55E962FB30}" type="pres">
      <dgm:prSet presAssocID="{DBB4ECCF-2F4B-4215-AF25-950C9A88DE2E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82F08-3B5A-4870-A0B2-755EBA1E341C}" type="pres">
      <dgm:prSet presAssocID="{DBB4ECCF-2F4B-4215-AF25-950C9A88DE2E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FE328-442A-4FDF-92CA-B754D3B12E75}" type="pres">
      <dgm:prSet presAssocID="{DBB4ECCF-2F4B-4215-AF25-950C9A88DE2E}" presName="Accent" presStyleLbl="parChTrans1D1" presStyleIdx="0" presStyleCnt="2"/>
      <dgm:spPr/>
    </dgm:pt>
    <dgm:pt modelId="{1EC51FB9-DA6C-4793-99E9-C8A95CE53D7F}" type="pres">
      <dgm:prSet presAssocID="{DBB4ECCF-2F4B-4215-AF25-950C9A88DE2E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8A187-53AF-45FA-9E34-D4CEBE5A8242}" type="pres">
      <dgm:prSet presAssocID="{0F0FACF1-F11A-46C2-98BE-67ABB5D852E3}" presName="sibTrans" presStyleCnt="0"/>
      <dgm:spPr/>
    </dgm:pt>
    <dgm:pt modelId="{32202E87-1963-4C9C-B773-3ABE2BFF04F1}" type="pres">
      <dgm:prSet presAssocID="{3BF82AC1-F02A-4129-B434-B65D52728997}" presName="composite" presStyleCnt="0"/>
      <dgm:spPr/>
    </dgm:pt>
    <dgm:pt modelId="{FEA5F962-C291-48A8-8EC6-1E9FD8F0D49E}" type="pres">
      <dgm:prSet presAssocID="{3BF82AC1-F02A-4129-B434-B65D5272899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4534D-1AFC-4EA0-8BB5-B944BCE348DF}" type="pres">
      <dgm:prSet presAssocID="{3BF82AC1-F02A-4129-B434-B65D52728997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FFACD-35B5-44AE-BA56-D51FBE882EBD}" type="pres">
      <dgm:prSet presAssocID="{3BF82AC1-F02A-4129-B434-B65D52728997}" presName="Accent" presStyleLbl="parChTrans1D1" presStyleIdx="1" presStyleCnt="2"/>
      <dgm:spPr/>
    </dgm:pt>
    <dgm:pt modelId="{D1912868-BFD6-442F-BF41-A7040FE355E5}" type="pres">
      <dgm:prSet presAssocID="{3BF82AC1-F02A-4129-B434-B65D52728997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79466-F49F-487B-9F01-090EB330CE0E}" srcId="{34624621-582B-45A9-BCDF-3FB225F3E0AA}" destId="{DBB4ECCF-2F4B-4215-AF25-950C9A88DE2E}" srcOrd="0" destOrd="0" parTransId="{877FB922-566A-4809-9577-B7B1EA7D53A5}" sibTransId="{0F0FACF1-F11A-46C2-98BE-67ABB5D852E3}"/>
    <dgm:cxn modelId="{EF30365D-5D28-4A38-A2E2-94A7FFC8D7BB}" srcId="{3BF82AC1-F02A-4129-B434-B65D52728997}" destId="{BB17D8CA-9B4D-4911-A8E3-C8A44E0FA050}" srcOrd="0" destOrd="0" parTransId="{6DBC5BA9-4B98-49D8-A545-69AF737BCE2C}" sibTransId="{20391B1C-2B55-48FD-B30F-ED2C06DDFAB9}"/>
    <dgm:cxn modelId="{8DB214E6-3693-41B8-8D6F-FBF7AF05C98E}" type="presOf" srcId="{34624621-582B-45A9-BCDF-3FB225F3E0AA}" destId="{DE8A6B22-46ED-4FA9-84F6-3CD9048E0B35}" srcOrd="0" destOrd="0" presId="urn:microsoft.com/office/officeart/2011/layout/TabList"/>
    <dgm:cxn modelId="{502DC07E-0273-4666-983A-42F726093A3A}" type="presOf" srcId="{FB6C941A-13E6-474A-82D7-6FDAE336F4DF}" destId="{1EC51FB9-DA6C-4793-99E9-C8A95CE53D7F}" srcOrd="0" destOrd="0" presId="urn:microsoft.com/office/officeart/2011/layout/TabList"/>
    <dgm:cxn modelId="{5A0AD561-44D5-4026-9D93-FCB0391D3725}" type="presOf" srcId="{E3A5DDE8-ED62-4801-8E6F-4FB5B7805E17}" destId="{9CC8A3DF-2951-45DF-BDCD-9B55E962FB30}" srcOrd="0" destOrd="0" presId="urn:microsoft.com/office/officeart/2011/layout/TabList"/>
    <dgm:cxn modelId="{E6CB1A22-50B9-4B87-A04E-62D9403F5937}" srcId="{DBB4ECCF-2F4B-4215-AF25-950C9A88DE2E}" destId="{E3A5DDE8-ED62-4801-8E6F-4FB5B7805E17}" srcOrd="0" destOrd="0" parTransId="{E33DAD37-39A8-4DC2-B8BE-8BBC5F30F723}" sibTransId="{026A066A-233B-40B0-9008-E9E60F4B0D66}"/>
    <dgm:cxn modelId="{356FBC4A-C2BC-4968-A17A-1E430DEBF012}" type="presOf" srcId="{BB17D8CA-9B4D-4911-A8E3-C8A44E0FA050}" destId="{FEA5F962-C291-48A8-8EC6-1E9FD8F0D49E}" srcOrd="0" destOrd="0" presId="urn:microsoft.com/office/officeart/2011/layout/TabList"/>
    <dgm:cxn modelId="{2A28D6A9-B924-4E52-B88F-B34980FEE897}" type="presOf" srcId="{F809F2A8-96F3-407B-8139-8664CCBBBD8B}" destId="{D1912868-BFD6-442F-BF41-A7040FE355E5}" srcOrd="0" destOrd="0" presId="urn:microsoft.com/office/officeart/2011/layout/TabList"/>
    <dgm:cxn modelId="{0344B34F-D64A-4D1B-901E-5D3BCFAB14AC}" type="presOf" srcId="{3BF82AC1-F02A-4129-B434-B65D52728997}" destId="{4D84534D-1AFC-4EA0-8BB5-B944BCE348DF}" srcOrd="0" destOrd="0" presId="urn:microsoft.com/office/officeart/2011/layout/TabList"/>
    <dgm:cxn modelId="{EC46ADF1-8B24-46CE-852F-19C139DB4449}" srcId="{3BF82AC1-F02A-4129-B434-B65D52728997}" destId="{F809F2A8-96F3-407B-8139-8664CCBBBD8B}" srcOrd="1" destOrd="0" parTransId="{F7822B83-5953-46EB-86FC-9AD8587AB2C2}" sibTransId="{CA1AD2B6-2CA1-4DF4-8E86-1D31D018DD0F}"/>
    <dgm:cxn modelId="{3620440E-448E-4ECF-8835-A611457FC9AD}" type="presOf" srcId="{DBB4ECCF-2F4B-4215-AF25-950C9A88DE2E}" destId="{0C682F08-3B5A-4870-A0B2-755EBA1E341C}" srcOrd="0" destOrd="0" presId="urn:microsoft.com/office/officeart/2011/layout/TabList"/>
    <dgm:cxn modelId="{00FB4393-0194-465B-A852-ADB502675588}" srcId="{DBB4ECCF-2F4B-4215-AF25-950C9A88DE2E}" destId="{FB6C941A-13E6-474A-82D7-6FDAE336F4DF}" srcOrd="1" destOrd="0" parTransId="{6AE41797-E946-492D-B0A9-928E92F21890}" sibTransId="{0D913F8B-DCA7-4C6D-BB65-8BBCC43630E9}"/>
    <dgm:cxn modelId="{17A01298-4772-453D-B044-D48FA4A62296}" srcId="{34624621-582B-45A9-BCDF-3FB225F3E0AA}" destId="{3BF82AC1-F02A-4129-B434-B65D52728997}" srcOrd="1" destOrd="0" parTransId="{01A1A0EE-AA7E-48D9-9DAE-46188EDB2F5D}" sibTransId="{7196AE50-F9AD-4012-BADA-65D06CFE5F93}"/>
    <dgm:cxn modelId="{847C3F4A-8A24-4768-911D-C739036ACFE4}" type="presParOf" srcId="{DE8A6B22-46ED-4FA9-84F6-3CD9048E0B35}" destId="{CBF56AE6-0142-446A-B5BB-3FE07BE18D0B}" srcOrd="0" destOrd="0" presId="urn:microsoft.com/office/officeart/2011/layout/TabList"/>
    <dgm:cxn modelId="{BC5DA3BA-588B-4CA4-967C-0928CB2E5E79}" type="presParOf" srcId="{CBF56AE6-0142-446A-B5BB-3FE07BE18D0B}" destId="{9CC8A3DF-2951-45DF-BDCD-9B55E962FB30}" srcOrd="0" destOrd="0" presId="urn:microsoft.com/office/officeart/2011/layout/TabList"/>
    <dgm:cxn modelId="{D6F1FB96-A818-40F1-B7C0-15805CCCCB81}" type="presParOf" srcId="{CBF56AE6-0142-446A-B5BB-3FE07BE18D0B}" destId="{0C682F08-3B5A-4870-A0B2-755EBA1E341C}" srcOrd="1" destOrd="0" presId="urn:microsoft.com/office/officeart/2011/layout/TabList"/>
    <dgm:cxn modelId="{88999F2A-AEBF-4A04-BDA4-A14D7F48AB3B}" type="presParOf" srcId="{CBF56AE6-0142-446A-B5BB-3FE07BE18D0B}" destId="{67AFE328-442A-4FDF-92CA-B754D3B12E75}" srcOrd="2" destOrd="0" presId="urn:microsoft.com/office/officeart/2011/layout/TabList"/>
    <dgm:cxn modelId="{863DFD41-1FEE-4985-8010-F51C00164772}" type="presParOf" srcId="{DE8A6B22-46ED-4FA9-84F6-3CD9048E0B35}" destId="{1EC51FB9-DA6C-4793-99E9-C8A95CE53D7F}" srcOrd="1" destOrd="0" presId="urn:microsoft.com/office/officeart/2011/layout/TabList"/>
    <dgm:cxn modelId="{5013352E-EC0D-4A8C-ACB1-9DF0871B9789}" type="presParOf" srcId="{DE8A6B22-46ED-4FA9-84F6-3CD9048E0B35}" destId="{D608A187-53AF-45FA-9E34-D4CEBE5A8242}" srcOrd="2" destOrd="0" presId="urn:microsoft.com/office/officeart/2011/layout/TabList"/>
    <dgm:cxn modelId="{52A57929-2B28-4F60-AAF1-F0CCC8BE0B51}" type="presParOf" srcId="{DE8A6B22-46ED-4FA9-84F6-3CD9048E0B35}" destId="{32202E87-1963-4C9C-B773-3ABE2BFF04F1}" srcOrd="3" destOrd="0" presId="urn:microsoft.com/office/officeart/2011/layout/TabList"/>
    <dgm:cxn modelId="{9772C797-02BD-4031-B16D-8D2D95C1E637}" type="presParOf" srcId="{32202E87-1963-4C9C-B773-3ABE2BFF04F1}" destId="{FEA5F962-C291-48A8-8EC6-1E9FD8F0D49E}" srcOrd="0" destOrd="0" presId="urn:microsoft.com/office/officeart/2011/layout/TabList"/>
    <dgm:cxn modelId="{3E31340B-EEB1-4642-BA71-DC7AACDC7FCA}" type="presParOf" srcId="{32202E87-1963-4C9C-B773-3ABE2BFF04F1}" destId="{4D84534D-1AFC-4EA0-8BB5-B944BCE348DF}" srcOrd="1" destOrd="0" presId="urn:microsoft.com/office/officeart/2011/layout/TabList"/>
    <dgm:cxn modelId="{42EBAF67-5F44-44C8-B6F9-7B356A033ADC}" type="presParOf" srcId="{32202E87-1963-4C9C-B773-3ABE2BFF04F1}" destId="{670FFACD-35B5-44AE-BA56-D51FBE882EBD}" srcOrd="2" destOrd="0" presId="urn:microsoft.com/office/officeart/2011/layout/TabList"/>
    <dgm:cxn modelId="{34C46C3A-3832-4D2A-8994-93FF6D1685AD}" type="presParOf" srcId="{DE8A6B22-46ED-4FA9-84F6-3CD9048E0B35}" destId="{D1912868-BFD6-442F-BF41-A7040FE355E5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1903-51B7-4347-8A1D-BC4CB0F2078C}">
      <dsp:nvSpPr>
        <dsp:cNvPr id="0" name=""/>
        <dsp:cNvSpPr/>
      </dsp:nvSpPr>
      <dsp:spPr>
        <a:xfrm>
          <a:off x="0" y="339714"/>
          <a:ext cx="876776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1982-403D-452B-AE55-11C3BB545BEE}">
      <dsp:nvSpPr>
        <dsp:cNvPr id="0" name=""/>
        <dsp:cNvSpPr/>
      </dsp:nvSpPr>
      <dsp:spPr>
        <a:xfrm>
          <a:off x="438388" y="44514"/>
          <a:ext cx="766725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Материально-техническое оснащение</a:t>
          </a:r>
          <a:endParaRPr lang="ru-RU" sz="2000" kern="1200" dirty="0"/>
        </a:p>
      </dsp:txBody>
      <dsp:txXfrm>
        <a:off x="467209" y="73335"/>
        <a:ext cx="7609608" cy="532758"/>
      </dsp:txXfrm>
    </dsp:sp>
    <dsp:sp modelId="{97455584-C413-4EC0-9F64-92F987CDFF39}">
      <dsp:nvSpPr>
        <dsp:cNvPr id="0" name=""/>
        <dsp:cNvSpPr/>
      </dsp:nvSpPr>
      <dsp:spPr>
        <a:xfrm>
          <a:off x="0" y="1246915"/>
          <a:ext cx="876776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F20E-AA6F-4756-8305-147CA4FEDD3E}">
      <dsp:nvSpPr>
        <dsp:cNvPr id="0" name=""/>
        <dsp:cNvSpPr/>
      </dsp:nvSpPr>
      <dsp:spPr>
        <a:xfrm>
          <a:off x="438388" y="951714"/>
          <a:ext cx="7667250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Оснащение 5 000 мастерских</a:t>
          </a:r>
          <a:endParaRPr lang="ru-RU" sz="2000" kern="1200" dirty="0"/>
        </a:p>
      </dsp:txBody>
      <dsp:txXfrm>
        <a:off x="467209" y="980535"/>
        <a:ext cx="7609608" cy="532758"/>
      </dsp:txXfrm>
    </dsp:sp>
    <dsp:sp modelId="{55AF4668-5E9C-4788-BD03-7D7A89408D74}">
      <dsp:nvSpPr>
        <dsp:cNvPr id="0" name=""/>
        <dsp:cNvSpPr/>
      </dsp:nvSpPr>
      <dsp:spPr>
        <a:xfrm>
          <a:off x="0" y="2154115"/>
          <a:ext cx="876776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7C41-799E-4D5F-AAB6-13205063ADA9}">
      <dsp:nvSpPr>
        <dsp:cNvPr id="0" name=""/>
        <dsp:cNvSpPr/>
      </dsp:nvSpPr>
      <dsp:spPr>
        <a:xfrm>
          <a:off x="438388" y="1858915"/>
          <a:ext cx="7667250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гибких (коротких) образовательных программ</a:t>
          </a:r>
          <a:endParaRPr lang="ru-RU" sz="2000" kern="1200" dirty="0"/>
        </a:p>
      </dsp:txBody>
      <dsp:txXfrm>
        <a:off x="467209" y="1887736"/>
        <a:ext cx="7609608" cy="532758"/>
      </dsp:txXfrm>
    </dsp:sp>
    <dsp:sp modelId="{08F90F1B-0BD6-4CEA-8576-3BCBE5D1EE9F}">
      <dsp:nvSpPr>
        <dsp:cNvPr id="0" name=""/>
        <dsp:cNvSpPr/>
      </dsp:nvSpPr>
      <dsp:spPr>
        <a:xfrm>
          <a:off x="0" y="3061315"/>
          <a:ext cx="876776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E2EB6-5BA8-4447-93AA-6829AD18D973}">
      <dsp:nvSpPr>
        <dsp:cNvPr id="0" name=""/>
        <dsp:cNvSpPr/>
      </dsp:nvSpPr>
      <dsp:spPr>
        <a:xfrm>
          <a:off x="438388" y="2766114"/>
          <a:ext cx="7667250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 в образовательную деятельность механизмов демонстрационного экзамена </a:t>
          </a:r>
          <a:endParaRPr lang="ru-RU" sz="2000" kern="1200" dirty="0"/>
        </a:p>
      </dsp:txBody>
      <dsp:txXfrm>
        <a:off x="467209" y="2794935"/>
        <a:ext cx="760960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1903-51B7-4347-8A1D-BC4CB0F2078C}">
      <dsp:nvSpPr>
        <dsp:cNvPr id="0" name=""/>
        <dsp:cNvSpPr/>
      </dsp:nvSpPr>
      <dsp:spPr>
        <a:xfrm>
          <a:off x="0" y="387354"/>
          <a:ext cx="87677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1982-403D-452B-AE55-11C3BB545BEE}">
      <dsp:nvSpPr>
        <dsp:cNvPr id="0" name=""/>
        <dsp:cNvSpPr/>
      </dsp:nvSpPr>
      <dsp:spPr>
        <a:xfrm>
          <a:off x="438388" y="62634"/>
          <a:ext cx="711972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педагогических и управленческих кадров</a:t>
          </a:r>
          <a:endParaRPr lang="ru-RU" sz="1800" kern="1200" dirty="0"/>
        </a:p>
      </dsp:txBody>
      <dsp:txXfrm>
        <a:off x="470091" y="94337"/>
        <a:ext cx="7056323" cy="586034"/>
      </dsp:txXfrm>
    </dsp:sp>
    <dsp:sp modelId="{97455584-C413-4EC0-9F64-92F987CDFF39}">
      <dsp:nvSpPr>
        <dsp:cNvPr id="0" name=""/>
        <dsp:cNvSpPr/>
      </dsp:nvSpPr>
      <dsp:spPr>
        <a:xfrm>
          <a:off x="0" y="1385274"/>
          <a:ext cx="87677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F20E-AA6F-4756-8305-147CA4FEDD3E}">
      <dsp:nvSpPr>
        <dsp:cNvPr id="0" name=""/>
        <dsp:cNvSpPr/>
      </dsp:nvSpPr>
      <dsp:spPr>
        <a:xfrm>
          <a:off x="438388" y="1060554"/>
          <a:ext cx="7119729" cy="6494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Общеобразовательная подготовка обучающихся в рамках  реализации программ СПО</a:t>
          </a:r>
          <a:endParaRPr lang="ru-RU" sz="1800" kern="1200" dirty="0"/>
        </a:p>
      </dsp:txBody>
      <dsp:txXfrm>
        <a:off x="470091" y="1092257"/>
        <a:ext cx="7056323" cy="586034"/>
      </dsp:txXfrm>
    </dsp:sp>
    <dsp:sp modelId="{55AF4668-5E9C-4788-BD03-7D7A89408D74}">
      <dsp:nvSpPr>
        <dsp:cNvPr id="0" name=""/>
        <dsp:cNvSpPr/>
      </dsp:nvSpPr>
      <dsp:spPr>
        <a:xfrm>
          <a:off x="0" y="2383195"/>
          <a:ext cx="87677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7C41-799E-4D5F-AAB6-13205063ADA9}">
      <dsp:nvSpPr>
        <dsp:cNvPr id="0" name=""/>
        <dsp:cNvSpPr/>
      </dsp:nvSpPr>
      <dsp:spPr>
        <a:xfrm>
          <a:off x="438388" y="2058474"/>
          <a:ext cx="7119729" cy="6494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80" tIns="0" rIns="2319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Синхронизация   структуры качества подготовки кадров и кадровой потребности в кадрах региона</a:t>
          </a:r>
          <a:endParaRPr lang="ru-RU" sz="1800" kern="1200" dirty="0"/>
        </a:p>
      </dsp:txBody>
      <dsp:txXfrm>
        <a:off x="470091" y="2090177"/>
        <a:ext cx="7056323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9198B-291A-401C-AB52-52610B7D64B5}">
      <dsp:nvSpPr>
        <dsp:cNvPr id="0" name=""/>
        <dsp:cNvSpPr/>
      </dsp:nvSpPr>
      <dsp:spPr>
        <a:xfrm rot="10800000">
          <a:off x="875974" y="198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Веб-дизайн</a:t>
          </a:r>
          <a:r>
            <a:rPr lang="ru-RU" sz="1600" kern="1200" dirty="0" smtClean="0"/>
            <a:t> и разработка</a:t>
          </a:r>
          <a:endParaRPr lang="ru-RU" sz="1600" kern="1200" dirty="0"/>
        </a:p>
      </dsp:txBody>
      <dsp:txXfrm rot="10800000">
        <a:off x="980171" y="198"/>
        <a:ext cx="2959873" cy="416789"/>
      </dsp:txXfrm>
    </dsp:sp>
    <dsp:sp modelId="{591F8F0D-5E44-48AA-B0F8-226C8E1A7A1A}">
      <dsp:nvSpPr>
        <dsp:cNvPr id="0" name=""/>
        <dsp:cNvSpPr/>
      </dsp:nvSpPr>
      <dsp:spPr>
        <a:xfrm>
          <a:off x="667579" y="198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FF51A-75CF-4FB1-ACC4-BA1FD3368AD6}">
      <dsp:nvSpPr>
        <dsp:cNvPr id="0" name=""/>
        <dsp:cNvSpPr/>
      </dsp:nvSpPr>
      <dsp:spPr>
        <a:xfrm rot="10800000">
          <a:off x="875974" y="541403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Программные решения для бизнеса</a:t>
          </a:r>
          <a:endParaRPr lang="ru-RU" sz="1600" kern="1200" dirty="0"/>
        </a:p>
      </dsp:txBody>
      <dsp:txXfrm rot="10800000">
        <a:off x="980171" y="541403"/>
        <a:ext cx="2959873" cy="416789"/>
      </dsp:txXfrm>
    </dsp:sp>
    <dsp:sp modelId="{5946D084-7B71-4783-8793-216D6B07BAC2}">
      <dsp:nvSpPr>
        <dsp:cNvPr id="0" name=""/>
        <dsp:cNvSpPr/>
      </dsp:nvSpPr>
      <dsp:spPr>
        <a:xfrm>
          <a:off x="667579" y="541403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7AE1-BC7D-4669-9342-7145E8EE6C61}">
      <dsp:nvSpPr>
        <dsp:cNvPr id="0" name=""/>
        <dsp:cNvSpPr/>
      </dsp:nvSpPr>
      <dsp:spPr>
        <a:xfrm rot="10800000">
          <a:off x="875974" y="1082607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IT-решения для бизнеса "1С-Предприятие 8« </a:t>
          </a:r>
          <a:endParaRPr lang="ru-RU" sz="1600" kern="1200" dirty="0"/>
        </a:p>
      </dsp:txBody>
      <dsp:txXfrm rot="10800000">
        <a:off x="980171" y="1082607"/>
        <a:ext cx="2959873" cy="416789"/>
      </dsp:txXfrm>
    </dsp:sp>
    <dsp:sp modelId="{CA6CE2B6-E951-450E-BD3A-2D2BF738A55E}">
      <dsp:nvSpPr>
        <dsp:cNvPr id="0" name=""/>
        <dsp:cNvSpPr/>
      </dsp:nvSpPr>
      <dsp:spPr>
        <a:xfrm>
          <a:off x="667579" y="1082607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E06D3-0646-4717-A04F-C70C90990770}">
      <dsp:nvSpPr>
        <dsp:cNvPr id="0" name=""/>
        <dsp:cNvSpPr/>
      </dsp:nvSpPr>
      <dsp:spPr>
        <a:xfrm rot="10800000">
          <a:off x="875974" y="1623812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мобильных приложений</a:t>
          </a:r>
          <a:endParaRPr lang="ru-RU" sz="1600" kern="1200" dirty="0"/>
        </a:p>
      </dsp:txBody>
      <dsp:txXfrm rot="10800000">
        <a:off x="980171" y="1623812"/>
        <a:ext cx="2959873" cy="416789"/>
      </dsp:txXfrm>
    </dsp:sp>
    <dsp:sp modelId="{E5D7C027-BC92-4CC6-9C4D-2CDC15285D3A}">
      <dsp:nvSpPr>
        <dsp:cNvPr id="0" name=""/>
        <dsp:cNvSpPr/>
      </dsp:nvSpPr>
      <dsp:spPr>
        <a:xfrm>
          <a:off x="667579" y="1623812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ECA7C-8B02-4995-A809-7CCB5F23C25F}">
      <dsp:nvSpPr>
        <dsp:cNvPr id="0" name=""/>
        <dsp:cNvSpPr/>
      </dsp:nvSpPr>
      <dsp:spPr>
        <a:xfrm rot="10800000">
          <a:off x="875974" y="2165017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Электромонтаж</a:t>
          </a:r>
          <a:endParaRPr lang="ru-RU" sz="1600" kern="1200" dirty="0"/>
        </a:p>
      </dsp:txBody>
      <dsp:txXfrm rot="10800000">
        <a:off x="980171" y="2165017"/>
        <a:ext cx="2959873" cy="416789"/>
      </dsp:txXfrm>
    </dsp:sp>
    <dsp:sp modelId="{D6ABEA1B-1769-4211-9082-052AF3FB5423}">
      <dsp:nvSpPr>
        <dsp:cNvPr id="0" name=""/>
        <dsp:cNvSpPr/>
      </dsp:nvSpPr>
      <dsp:spPr>
        <a:xfrm>
          <a:off x="667579" y="2165017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A31A-53E8-429C-B2B0-75BDBA5F9105}">
      <dsp:nvSpPr>
        <dsp:cNvPr id="0" name=""/>
        <dsp:cNvSpPr/>
      </dsp:nvSpPr>
      <dsp:spPr>
        <a:xfrm rot="10800000">
          <a:off x="875974" y="2706221"/>
          <a:ext cx="3064070" cy="4167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9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Бухгалтерский учет (38.02.01)</a:t>
          </a:r>
          <a:endParaRPr lang="ru-RU" sz="1600" kern="1200" dirty="0">
            <a:solidFill>
              <a:srgbClr val="FF0000"/>
            </a:solidFill>
          </a:endParaRPr>
        </a:p>
      </dsp:txBody>
      <dsp:txXfrm rot="10800000">
        <a:off x="980171" y="2706221"/>
        <a:ext cx="2959873" cy="416789"/>
      </dsp:txXfrm>
    </dsp:sp>
    <dsp:sp modelId="{4BB9DC76-CB56-4EB5-B883-9285C28D11A0}">
      <dsp:nvSpPr>
        <dsp:cNvPr id="0" name=""/>
        <dsp:cNvSpPr/>
      </dsp:nvSpPr>
      <dsp:spPr>
        <a:xfrm>
          <a:off x="667579" y="2706221"/>
          <a:ext cx="416789" cy="41678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FFACD-35B5-44AE-BA56-D51FBE882EBD}">
      <dsp:nvSpPr>
        <dsp:cNvPr id="0" name=""/>
        <dsp:cNvSpPr/>
      </dsp:nvSpPr>
      <dsp:spPr>
        <a:xfrm>
          <a:off x="0" y="2720095"/>
          <a:ext cx="805815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FE328-442A-4FDF-92CA-B754D3B12E75}">
      <dsp:nvSpPr>
        <dsp:cNvPr id="0" name=""/>
        <dsp:cNvSpPr/>
      </dsp:nvSpPr>
      <dsp:spPr>
        <a:xfrm>
          <a:off x="0" y="672389"/>
          <a:ext cx="8058150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8A3DF-2951-45DF-BDCD-9B55E962FB30}">
      <dsp:nvSpPr>
        <dsp:cNvPr id="0" name=""/>
        <dsp:cNvSpPr/>
      </dsp:nvSpPr>
      <dsp:spPr>
        <a:xfrm>
          <a:off x="2095118" y="1076"/>
          <a:ext cx="5963031" cy="6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095118" y="1076"/>
        <a:ext cx="5963031" cy="671313"/>
      </dsp:txXfrm>
    </dsp:sp>
    <dsp:sp modelId="{0C682F08-3B5A-4870-A0B2-755EBA1E341C}">
      <dsp:nvSpPr>
        <dsp:cNvPr id="0" name=""/>
        <dsp:cNvSpPr/>
      </dsp:nvSpPr>
      <dsp:spPr>
        <a:xfrm>
          <a:off x="0" y="1076"/>
          <a:ext cx="2095119" cy="6713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32777" y="33853"/>
        <a:ext cx="2029565" cy="638536"/>
      </dsp:txXfrm>
    </dsp:sp>
    <dsp:sp modelId="{1EC51FB9-DA6C-4793-99E9-C8A95CE53D7F}">
      <dsp:nvSpPr>
        <dsp:cNvPr id="0" name=""/>
        <dsp:cNvSpPr/>
      </dsp:nvSpPr>
      <dsp:spPr>
        <a:xfrm>
          <a:off x="0" y="672389"/>
          <a:ext cx="8058150" cy="134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>
              <a:effectLst/>
              <a:latin typeface="Times New Roman"/>
              <a:ea typeface="Times New Roman"/>
            </a:rPr>
            <a:t>Обеспечить подготовку студентов выпускных курсов к прохождению промежуточной и итоговой аттестации  в формате демонстрационного экзамена</a:t>
          </a:r>
          <a:endParaRPr lang="ru-RU" sz="2500" kern="1200" dirty="0"/>
        </a:p>
      </dsp:txBody>
      <dsp:txXfrm>
        <a:off x="0" y="672389"/>
        <a:ext cx="8058150" cy="1342827"/>
      </dsp:txXfrm>
    </dsp:sp>
    <dsp:sp modelId="{FEA5F962-C291-48A8-8EC6-1E9FD8F0D49E}">
      <dsp:nvSpPr>
        <dsp:cNvPr id="0" name=""/>
        <dsp:cNvSpPr/>
      </dsp:nvSpPr>
      <dsp:spPr>
        <a:xfrm>
          <a:off x="2095118" y="2048782"/>
          <a:ext cx="5963031" cy="6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095118" y="2048782"/>
        <a:ext cx="5963031" cy="671313"/>
      </dsp:txXfrm>
    </dsp:sp>
    <dsp:sp modelId="{4D84534D-1AFC-4EA0-8BB5-B944BCE348DF}">
      <dsp:nvSpPr>
        <dsp:cNvPr id="0" name=""/>
        <dsp:cNvSpPr/>
      </dsp:nvSpPr>
      <dsp:spPr>
        <a:xfrm>
          <a:off x="0" y="2048782"/>
          <a:ext cx="2095119" cy="6713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32777" y="2081559"/>
        <a:ext cx="2029565" cy="638536"/>
      </dsp:txXfrm>
    </dsp:sp>
    <dsp:sp modelId="{D1912868-BFD6-442F-BF41-A7040FE355E5}">
      <dsp:nvSpPr>
        <dsp:cNvPr id="0" name=""/>
        <dsp:cNvSpPr/>
      </dsp:nvSpPr>
      <dsp:spPr>
        <a:xfrm>
          <a:off x="0" y="2720095"/>
          <a:ext cx="8058150" cy="134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Обеспечить актуализацию основных профессиональных образовательных программ с целью формирования цифровых компетенций у обучающихся </a:t>
          </a:r>
          <a:endParaRPr lang="ru-RU" sz="2500" kern="1200" dirty="0"/>
        </a:p>
      </dsp:txBody>
      <dsp:txXfrm>
        <a:off x="0" y="2720095"/>
        <a:ext cx="8058150" cy="134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0.05985</cdr:x>
      <cdr:y>0.0358</cdr:y>
    </cdr:from>
    <cdr:to>
      <cdr:x>0.63027</cdr:x>
      <cdr:y>0.15118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823" y="104378"/>
          <a:ext cx="3181631" cy="336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т</a:t>
          </a:r>
          <a:r>
            <a:rPr lang="ru-RU" sz="1100" dirty="0" smtClean="0"/>
            <a:t>рудоустройство </a:t>
          </a:r>
          <a:r>
            <a:rPr lang="ru-RU" dirty="0" smtClean="0"/>
            <a:t>по специальности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0.0622</cdr:x>
      <cdr:y>0.16107</cdr:y>
    </cdr:from>
    <cdr:to>
      <cdr:x>0.2579</cdr:x>
      <cdr:y>0.26663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942" y="469647"/>
          <a:ext cx="1091552" cy="307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армия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0.05113</cdr:x>
      <cdr:y>0</cdr:y>
    </cdr:from>
    <cdr:to>
      <cdr:x>0.49121</cdr:x>
      <cdr:y>0.36536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033" y="0"/>
          <a:ext cx="792176" cy="545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r>
            <a:rPr lang="ru-RU" sz="1100" dirty="0" smtClean="0"/>
            <a:t>11,0 %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0.31751</cdr:x>
      <cdr:y>0.01025</cdr:y>
    </cdr:from>
    <cdr:to>
      <cdr:x>0.75559</cdr:x>
      <cdr:y>0.19075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39" y="15297"/>
          <a:ext cx="788576" cy="269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13,2 %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0.09548</cdr:x>
      <cdr:y>0.0194</cdr:y>
    </cdr:from>
    <cdr:to>
      <cdr:x>0.49121</cdr:x>
      <cdr:y>0.21084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962" y="25879"/>
          <a:ext cx="1251521" cy="255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0.00727</cdr:x>
      <cdr:y>0.33194</cdr:y>
    </cdr:from>
    <cdr:to>
      <cdr:x>0.33732</cdr:x>
      <cdr:y>0.54308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03" y="442891"/>
          <a:ext cx="1043795" cy="281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3,239 </a:t>
          </a:r>
          <a:r>
            <a:rPr lang="ru-RU" sz="1100" dirty="0" err="1" smtClean="0"/>
            <a:t>млн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0.33879</cdr:x>
      <cdr:y>0.15091</cdr:y>
    </cdr:from>
    <cdr:to>
      <cdr:x>0.56064</cdr:x>
      <cdr:y>0.33194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440" y="201352"/>
          <a:ext cx="701607" cy="24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0.33459</cdr:x>
      <cdr:y>0.21982</cdr:y>
    </cdr:from>
    <cdr:to>
      <cdr:x>0.59918</cdr:x>
      <cdr:y>0.42024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58174" y="293298"/>
          <a:ext cx="836762" cy="267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0.29913</cdr:x>
      <cdr:y>0.12284</cdr:y>
    </cdr:from>
    <cdr:to>
      <cdr:x>0.67555</cdr:x>
      <cdr:y>0.42024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6030" y="163901"/>
          <a:ext cx="1190445" cy="39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6,06  млн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0.33668</cdr:x>
      <cdr:y>0.01025</cdr:y>
    </cdr:from>
    <cdr:to>
      <cdr:x>0.62312</cdr:x>
      <cdr:y>0.30334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0618" y="13069"/>
          <a:ext cx="655626" cy="37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30,4 %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0.25459</cdr:x>
      <cdr:y>0.18072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557111" cy="517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 sz="1100" dirty="0" smtClean="0"/>
        </a:p>
        <a:p xmlns:a="http://schemas.openxmlformats.org/drawingml/2006/main">
          <a:r>
            <a:rPr lang="ru-RU" sz="1100" dirty="0" smtClean="0"/>
            <a:t>8,2 %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1"/>
            <a:ext cx="294576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291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50320" y="1"/>
            <a:ext cx="294576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1229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51"/>
            <a:ext cx="5436868" cy="4467780"/>
          </a:xfrm>
          <a:prstGeom prst="rect">
            <a:avLst/>
          </a:prstGeom>
          <a:noFill/>
          <a:ln>
            <a:noFill/>
          </a:ln>
        </p:spPr>
        <p:txBody>
          <a:bodyPr lIns="91478" tIns="91478" rIns="91478" bIns="9147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2294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9429513"/>
            <a:ext cx="2945766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295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50320" y="9429513"/>
            <a:ext cx="2945766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45726" rIns="91478" bIns="45726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/>
            </a:lvl1pPr>
          </a:lstStyle>
          <a:p>
            <a:fld id="{69565EF8-2246-490C-ABFD-FFA2EA4071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21253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31" indent="-28574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2972" indent="-2285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160" indent="-2285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348" indent="-2285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0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301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Важным показателем качества работы педагогического коллектива является государственная итоговая аттестация.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целом качество ГИА по колледжу составляет 86,6 % по ППССЗ и 44,4 %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Тасеевскому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филиалу.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Нижнепойменском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филиале выпуска в этом году не было.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специальности Информационные системы (-20%)  и Технология лесозаготовок (-8%)  произошло значительное снижение показателей.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рост этого показателя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Тасеевскому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филиалу Мастер по лесному хозяйству (+18%). По профессии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Продовец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контролер-кассир качество составило 60%, впервые за 3 года два диплома с отличием.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ВСЕМ специальностям снижение количества дипломов с отличием, за исключением специальности Сервис на транспорте.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чем причина таких показателей: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Если отследить показатели качества набора, то в период 2013, 2014 учебного года, было значительное снижение конкурса при поступлении (демографическая яма) и соответственно более низкий уровень среднего балла.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Участие преподавателей реализующих программы по специальности Информационные системы и участвующие в конкурсах профессионального мастерства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WS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4 компетенциям позволило пересмотреть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независимые подходы оценки образовательных результатов обучающихся. Перейти к более объективной оценки результатов. 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участия в эксперименте по Демонстрационному экзамену подтверждают, что оценка образовательных результатов имеет завышенные показатели.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14379">
              <a:defRPr/>
            </a:pPr>
            <a:fld id="{69565EF8-2246-490C-ABFD-FFA2EA407177}" type="slidenum">
              <a:rPr lang="ru-RU"/>
              <a:pPr defTabSz="914379"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73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156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headEnd/>
            <a:tailEnd/>
          </a:ln>
        </p:spPr>
      </p:sp>
      <p:sp>
        <p:nvSpPr>
          <p:cNvPr id="67587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«Современная школа»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7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headEnd/>
            <a:tailEnd/>
          </a:ln>
        </p:spPr>
      </p:sp>
      <p:sp>
        <p:nvSpPr>
          <p:cNvPr id="67587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headEnd/>
            <a:tailEnd/>
          </a:ln>
        </p:spPr>
      </p:sp>
      <p:sp>
        <p:nvSpPr>
          <p:cNvPr id="67587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headEnd/>
            <a:tailEnd/>
          </a:ln>
        </p:spPr>
      </p:sp>
      <p:sp>
        <p:nvSpPr>
          <p:cNvPr id="67587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headEnd/>
            <a:tailEnd/>
          </a:ln>
        </p:spPr>
      </p:sp>
      <p:sp>
        <p:nvSpPr>
          <p:cNvPr id="67587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sz="1200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072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  <a:r>
              <a:rPr lang="ru-RU" sz="1400" b="1" dirty="0" smtClean="0">
                <a:solidFill>
                  <a:schemeClr val="accent2"/>
                </a:solidFill>
              </a:rPr>
              <a:t> колледжа: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проанализировать состояние воспитательной работы с точки зрения новых требований;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провести обсуждение изменений Закона в педагогическом коллективе по изменению формата воспитательной работы  в ПОУ с включением образовательный процесс;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привести образовательные программы в соответствие с Законом об образовании в РФ в части включения в них программ воспитания и календарных планов воспитательной работы до 01.09.2021;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организовать работу по корректировке уставов, должностных инструкций (регламентов) специалистов, обеспечив включенность каждого педагогического работника в процесс воспитания.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80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0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7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0963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колледже реализуются специальности и профессии технического и социально-экономического профиля.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Технического профиля (63%)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Монтаж, наладка и эксплуатация электрооборудования промышленных и гражданских зданий – 254 человека (19% от контингента); Информационные системы, Информационные системы и программирование – 283 человека (21% от контингента), в том числе относящиеся к сельскому и лесному хозяйству - Технология лесозаготовок, Мастер по лесному хозяйству, Тракторист машинист сельскохозяйственного оборудования – 304 человека (23% от контингента);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Социально экономический профиль (35%)-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Экономика и бухгалтерский учет, Сервис на транспорте, Коммерция, Гостиничное дело, Продавец, контролер-кассир – 503 человек (35% от контингента);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заканчиваем реализацию программы по профессии Повар-кондитер -20 чел (2%)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этом учебном году мы получили КЦП по техническому профилю -250 чел., социально-экономического профиля – 175 человек.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следующий год сокращение КЦП на сферу услуг, для нас это может быть тоже снижение. Для этого необходимо удержать показатели качественной подготовки по техническим специальностям, для получения КЦП и обеспечения внебюджетного набора по социально-экономическому профилю.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25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" y="1"/>
            <a:ext cx="904875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30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</p:spTree>
    <p:extLst>
      <p:ext uri="{BB962C8B-B14F-4D97-AF65-F5344CB8AC3E}">
        <p14:creationId xmlns:p14="http://schemas.microsoft.com/office/powerpoint/2010/main" val="192079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2" y="1385888"/>
            <a:ext cx="3794894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19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05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40"/>
            <a:ext cx="7886700" cy="9937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3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3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69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55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54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0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6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8"/>
            <a:fld id="{D6E164E0-06EF-4C15-8FF4-CD7268BA5055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40"/>
            <a:ext cx="7886700" cy="99377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61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27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2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8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5"/>
            <a:ext cx="4629150" cy="36544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5"/>
            <a:ext cx="2057400" cy="274637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3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9.png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_____Microsoft_Excel_97-2003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_____Microsoft_Excel_97-20033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_____Microsoft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5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774" y="1523261"/>
            <a:ext cx="6260279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/>
              <a:t>Анализ результатов </a:t>
            </a:r>
            <a:endParaRPr lang="ru-RU" sz="2400" dirty="0" smtClean="0"/>
          </a:p>
          <a:p>
            <a:r>
              <a:rPr lang="ru-RU" sz="2400" dirty="0" smtClean="0"/>
              <a:t>2019-2020 </a:t>
            </a:r>
            <a:r>
              <a:rPr lang="ru-RU" sz="2400" dirty="0"/>
              <a:t>учебного года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2020-21 </a:t>
            </a:r>
            <a:r>
              <a:rPr lang="ru-RU" sz="2400" dirty="0"/>
              <a:t>учебный год: </a:t>
            </a:r>
            <a:endParaRPr lang="ru-RU" sz="2400" dirty="0" smtClean="0"/>
          </a:p>
          <a:p>
            <a:r>
              <a:rPr lang="ru-RU" sz="2400" dirty="0" smtClean="0"/>
              <a:t>задачи</a:t>
            </a:r>
            <a:r>
              <a:rPr lang="ru-RU" sz="2400" dirty="0"/>
              <a:t>, основные </a:t>
            </a:r>
            <a:r>
              <a:rPr lang="ru-RU" sz="2400" dirty="0" smtClean="0"/>
              <a:t>тренды СПО</a:t>
            </a:r>
            <a:endParaRPr lang="ru-RU" sz="2400" b="1" dirty="0">
              <a:solidFill>
                <a:srgbClr val="0025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Канск, </a:t>
            </a:r>
            <a:r>
              <a:rPr lang="ru-RU" sz="1800" dirty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425" y="293234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КГБПОУ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Канский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технологический колледж»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54247" y="1127191"/>
            <a:ext cx="8143561" cy="39107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" y="4158951"/>
            <a:ext cx="878115" cy="879011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654050" y="1733550"/>
            <a:ext cx="172085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00761" y="1848540"/>
            <a:ext cx="1977339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/>
              <a:t>с 01.01.2021 по 20 программам прием на обучение прекращается</a:t>
            </a:r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69467" y="868560"/>
            <a:ext cx="197733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 smtClean="0"/>
              <a:t>09.02.04 Информационные системы (по отраслям)</a:t>
            </a:r>
            <a:endParaRPr lang="ru-RU" sz="11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79492" y="1568240"/>
            <a:ext cx="172085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651247" y="1791601"/>
            <a:ext cx="197733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 smtClean="0"/>
              <a:t>набор в 2020 году осуществлен в последний раз</a:t>
            </a:r>
            <a:endParaRPr lang="ru-RU" sz="11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784436" y="722157"/>
            <a:ext cx="1977339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 smtClean="0"/>
              <a:t>09.02.07 Информационные системы и программирование</a:t>
            </a:r>
            <a:endParaRPr lang="ru-RU" sz="11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929931" y="1571582"/>
            <a:ext cx="172085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766573" y="1708030"/>
            <a:ext cx="1977339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 smtClean="0"/>
              <a:t>Реализуются в колледже три квалификации</a:t>
            </a:r>
            <a:endParaRPr lang="ru-RU" sz="1200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814030" y="2885319"/>
            <a:ext cx="7779270" cy="1654787"/>
            <a:chOff x="745016" y="3228998"/>
            <a:chExt cx="7779270" cy="1399341"/>
          </a:xfrm>
        </p:grpSpPr>
        <p:sp>
          <p:nvSpPr>
            <p:cNvPr id="56" name="TextBox 55"/>
            <p:cNvSpPr txBox="1"/>
            <p:nvPr/>
          </p:nvSpPr>
          <p:spPr>
            <a:xfrm>
              <a:off x="2845898" y="3353037"/>
              <a:ext cx="3521029" cy="127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C11526"/>
                  </a:solidFill>
                </a:rPr>
                <a:t>конкурс </a:t>
              </a:r>
              <a:r>
                <a:rPr lang="ru-RU" sz="1800" dirty="0">
                  <a:solidFill>
                    <a:srgbClr val="C11526"/>
                  </a:solidFill>
                </a:rPr>
                <a:t>КЦП </a:t>
              </a:r>
              <a:r>
                <a:rPr lang="ru-RU" sz="1800" dirty="0" smtClean="0">
                  <a:solidFill>
                    <a:srgbClr val="C11526"/>
                  </a:solidFill>
                </a:rPr>
                <a:t>на 2021 год</a:t>
              </a:r>
            </a:p>
            <a:p>
              <a:pPr algn="ctr"/>
              <a:r>
                <a:rPr lang="ru-RU" sz="1800" dirty="0"/>
                <a:t/>
              </a:r>
              <a:br>
                <a:rPr lang="ru-RU" sz="1800" dirty="0"/>
              </a:br>
              <a:r>
                <a:rPr lang="ru-RU" dirty="0" smtClean="0"/>
                <a:t>200 чел – </a:t>
              </a:r>
              <a:r>
                <a:rPr lang="ru-RU" sz="1200" dirty="0" smtClean="0"/>
                <a:t>основное общее образование</a:t>
              </a:r>
            </a:p>
            <a:p>
              <a:pPr algn="ctr"/>
              <a:r>
                <a:rPr lang="ru-RU" dirty="0" smtClean="0"/>
                <a:t>50 чел – </a:t>
              </a:r>
              <a:r>
                <a:rPr lang="ru-RU" sz="1200" dirty="0" smtClean="0"/>
                <a:t>среднее общее образование</a:t>
              </a:r>
            </a:p>
            <a:p>
              <a:pPr algn="ctr"/>
              <a:r>
                <a:rPr lang="ru-RU" dirty="0" smtClean="0"/>
                <a:t>50 чел – ППКРС</a:t>
              </a:r>
            </a:p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745016" y="3233838"/>
              <a:ext cx="1965340" cy="941287"/>
            </a:xfrm>
            <a:custGeom>
              <a:avLst/>
              <a:gdLst>
                <a:gd name="connsiteX0" fmla="*/ 0 w 8229600"/>
                <a:gd name="connsiteY0" fmla="*/ 0 h 1621632"/>
                <a:gd name="connsiteX1" fmla="*/ 0 w 8229600"/>
                <a:gd name="connsiteY1" fmla="*/ 1621632 h 1621632"/>
                <a:gd name="connsiteX2" fmla="*/ 8229600 w 8229600"/>
                <a:gd name="connsiteY2" fmla="*/ 1621632 h 16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1621632">
                  <a:moveTo>
                    <a:pt x="0" y="0"/>
                  </a:moveTo>
                  <a:lnTo>
                    <a:pt x="0" y="1621632"/>
                  </a:lnTo>
                  <a:lnTo>
                    <a:pt x="8229600" y="1621632"/>
                  </a:lnTo>
                </a:path>
              </a:pathLst>
            </a:custGeom>
            <a:noFill/>
            <a:ln w="12700">
              <a:solidFill>
                <a:srgbClr val="C11526"/>
              </a:solidFill>
              <a:prstDash val="dash"/>
              <a:miter lim="800000"/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олилиния 57"/>
            <p:cNvSpPr/>
            <p:nvPr/>
          </p:nvSpPr>
          <p:spPr>
            <a:xfrm flipH="1">
              <a:off x="6558946" y="3228998"/>
              <a:ext cx="1965340" cy="941287"/>
            </a:xfrm>
            <a:custGeom>
              <a:avLst/>
              <a:gdLst>
                <a:gd name="connsiteX0" fmla="*/ 0 w 8229600"/>
                <a:gd name="connsiteY0" fmla="*/ 0 h 1621632"/>
                <a:gd name="connsiteX1" fmla="*/ 0 w 8229600"/>
                <a:gd name="connsiteY1" fmla="*/ 1621632 h 1621632"/>
                <a:gd name="connsiteX2" fmla="*/ 8229600 w 8229600"/>
                <a:gd name="connsiteY2" fmla="*/ 1621632 h 16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1621632">
                  <a:moveTo>
                    <a:pt x="0" y="0"/>
                  </a:moveTo>
                  <a:lnTo>
                    <a:pt x="0" y="1621632"/>
                  </a:lnTo>
                  <a:lnTo>
                    <a:pt x="8229600" y="1621632"/>
                  </a:lnTo>
                </a:path>
              </a:pathLst>
            </a:custGeom>
            <a:noFill/>
            <a:ln w="12700">
              <a:solidFill>
                <a:srgbClr val="C11526"/>
              </a:solidFill>
              <a:prstDash val="dash"/>
              <a:miter lim="800000"/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70839" y="4103306"/>
            <a:ext cx="213935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66395" y="612733"/>
            <a:ext cx="8542665" cy="3842077"/>
            <a:chOff x="366395" y="1543050"/>
            <a:chExt cx="8542665" cy="307656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174521" y="2931955"/>
              <a:ext cx="3018111" cy="1687659"/>
              <a:chOff x="3174128" y="2741455"/>
              <a:chExt cx="3018111" cy="1687659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174128" y="3555954"/>
                <a:ext cx="3018111" cy="873160"/>
              </a:xfrm>
              <a:prstGeom prst="rect">
                <a:avLst/>
              </a:prstGeom>
              <a:noFill/>
              <a:ln w="12700">
                <a:solidFill>
                  <a:srgbClr val="C1152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707249" y="2741455"/>
                <a:ext cx="154578" cy="154578"/>
              </a:xfrm>
              <a:prstGeom prst="rect">
                <a:avLst/>
              </a:prstGeom>
              <a:solidFill>
                <a:srgbClr val="C11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366395" y="1543050"/>
              <a:ext cx="2421906" cy="1614271"/>
              <a:chOff x="366395" y="1352550"/>
              <a:chExt cx="2421906" cy="161427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66395" y="1352550"/>
                <a:ext cx="2421906" cy="1614271"/>
              </a:xfrm>
              <a:prstGeom prst="rect">
                <a:avLst/>
              </a:prstGeom>
              <a:noFill/>
              <a:ln w="12700">
                <a:solidFill>
                  <a:srgbClr val="C1152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557855" y="2741455"/>
                <a:ext cx="154578" cy="154578"/>
              </a:xfrm>
              <a:prstGeom prst="rect">
                <a:avLst/>
              </a:prstGeom>
              <a:solidFill>
                <a:srgbClr val="C11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6487154" y="1543887"/>
              <a:ext cx="2421906" cy="1614271"/>
              <a:chOff x="6487154" y="1353387"/>
              <a:chExt cx="2421906" cy="1614271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487154" y="1353387"/>
                <a:ext cx="2421906" cy="1614271"/>
              </a:xfrm>
              <a:prstGeom prst="rect">
                <a:avLst/>
              </a:prstGeom>
              <a:noFill/>
              <a:ln w="12700">
                <a:solidFill>
                  <a:srgbClr val="C1152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8684485" y="2741455"/>
                <a:ext cx="154578" cy="154578"/>
              </a:xfrm>
              <a:prstGeom prst="rect">
                <a:avLst/>
              </a:prstGeom>
              <a:solidFill>
                <a:srgbClr val="C11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72550" y="187354"/>
            <a:ext cx="5374256" cy="33124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ОБНОВЛЕНИЕ </a:t>
            </a: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ПЕРЕЧНЯ ПРОГРАММ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0516" y="930544"/>
            <a:ext cx="1977339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200" dirty="0"/>
              <a:t>Приказ Министерства просвещения РФ от 21.10.2019 № 569</a:t>
            </a:r>
            <a:endParaRPr lang="ru-RU" sz="1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95108" y="4872099"/>
            <a:ext cx="1964221" cy="271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80" y="4409093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581364" y="596380"/>
            <a:ext cx="2421906" cy="2015936"/>
          </a:xfrm>
          <a:prstGeom prst="rect">
            <a:avLst/>
          </a:prstGeom>
          <a:noFill/>
          <a:ln w="12700">
            <a:solidFill>
              <a:srgbClr val="C1152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395580" y="4564324"/>
            <a:ext cx="8086334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Провести ревизию готовности ОПОП к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1565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D21BF2B9-6FFF-4BAC-92FB-3B89D2B6D71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9" name="Диаграмма 2"/>
          <p:cNvGraphicFramePr>
            <a:graphicFrameLocks/>
          </p:cNvGraphicFramePr>
          <p:nvPr/>
        </p:nvGraphicFramePr>
        <p:xfrm>
          <a:off x="227013" y="1257300"/>
          <a:ext cx="3929062" cy="278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2771775" y="195263"/>
            <a:ext cx="453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Контингент колледжа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227013" y="4105275"/>
            <a:ext cx="4016375" cy="7381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ОБЩАЯ ЧИСЛЕННОСТЬ:</a:t>
            </a:r>
          </a:p>
          <a:p>
            <a:r>
              <a:rPr lang="ru-RU" dirty="0">
                <a:solidFill>
                  <a:schemeClr val="bg1"/>
                </a:solidFill>
              </a:rPr>
              <a:t>очная форма – </a:t>
            </a:r>
            <a:r>
              <a:rPr lang="ru-RU" dirty="0" smtClean="0">
                <a:solidFill>
                  <a:schemeClr val="bg1"/>
                </a:solidFill>
              </a:rPr>
              <a:t>990 </a:t>
            </a:r>
            <a:r>
              <a:rPr lang="ru-RU" dirty="0">
                <a:solidFill>
                  <a:schemeClr val="bg1"/>
                </a:solidFill>
              </a:rPr>
              <a:t>чел </a:t>
            </a:r>
            <a:r>
              <a:rPr lang="ru-RU" dirty="0" smtClean="0">
                <a:solidFill>
                  <a:schemeClr val="bg1"/>
                </a:solidFill>
              </a:rPr>
              <a:t>(+ 50 чел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r>
              <a:rPr lang="ru-RU" dirty="0">
                <a:solidFill>
                  <a:schemeClr val="bg1"/>
                </a:solidFill>
              </a:rPr>
              <a:t>ППССЗ заочная форма – </a:t>
            </a:r>
            <a:r>
              <a:rPr lang="ru-RU" dirty="0" smtClean="0">
                <a:solidFill>
                  <a:schemeClr val="bg1"/>
                </a:solidFill>
              </a:rPr>
              <a:t>251 </a:t>
            </a:r>
            <a:r>
              <a:rPr lang="ru-RU" dirty="0">
                <a:solidFill>
                  <a:schemeClr val="bg1"/>
                </a:solidFill>
              </a:rPr>
              <a:t>чел. </a:t>
            </a:r>
            <a:r>
              <a:rPr lang="ru-RU" dirty="0" smtClean="0">
                <a:solidFill>
                  <a:schemeClr val="bg1"/>
                </a:solidFill>
              </a:rPr>
              <a:t>(- 50 </a:t>
            </a:r>
            <a:r>
              <a:rPr lang="ru-RU" dirty="0">
                <a:solidFill>
                  <a:schemeClr val="bg1"/>
                </a:solidFill>
              </a:rPr>
              <a:t>чел).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083175" y="4105275"/>
            <a:ext cx="3541713" cy="7381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ОБЩАЯ ЧИСЛЕННОСТЬ:</a:t>
            </a:r>
          </a:p>
          <a:p>
            <a:pPr>
              <a:defRPr/>
            </a:pPr>
            <a:r>
              <a:rPr lang="ru-RU" dirty="0" err="1">
                <a:solidFill>
                  <a:schemeClr val="bg1"/>
                </a:solidFill>
              </a:rPr>
              <a:t>Тасеевский</a:t>
            </a:r>
            <a:r>
              <a:rPr lang="ru-RU" dirty="0">
                <a:solidFill>
                  <a:schemeClr val="bg1"/>
                </a:solidFill>
              </a:rPr>
              <a:t> филиал – </a:t>
            </a:r>
            <a:r>
              <a:rPr lang="ru-RU" dirty="0" smtClean="0">
                <a:solidFill>
                  <a:schemeClr val="bg1"/>
                </a:solidFill>
              </a:rPr>
              <a:t>115 </a:t>
            </a:r>
            <a:r>
              <a:rPr lang="ru-RU" dirty="0">
                <a:solidFill>
                  <a:schemeClr val="bg1"/>
                </a:solidFill>
              </a:rPr>
              <a:t>чел.;</a:t>
            </a:r>
          </a:p>
          <a:p>
            <a:pPr>
              <a:defRPr/>
            </a:pPr>
            <a:r>
              <a:rPr lang="ru-RU" dirty="0" err="1">
                <a:solidFill>
                  <a:schemeClr val="bg1"/>
                </a:solidFill>
              </a:rPr>
              <a:t>Нижнепойменский</a:t>
            </a:r>
            <a:r>
              <a:rPr lang="ru-RU" dirty="0">
                <a:solidFill>
                  <a:schemeClr val="bg1"/>
                </a:solidFill>
              </a:rPr>
              <a:t> филиал – </a:t>
            </a:r>
            <a:r>
              <a:rPr lang="ru-RU" dirty="0" smtClean="0">
                <a:solidFill>
                  <a:schemeClr val="bg1"/>
                </a:solidFill>
              </a:rPr>
              <a:t>71 </a:t>
            </a:r>
            <a:r>
              <a:rPr lang="ru-RU" dirty="0">
                <a:solidFill>
                  <a:schemeClr val="bg1"/>
                </a:solidFill>
              </a:rPr>
              <a:t>чел.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/>
        </p:nvGraphicFramePr>
        <p:xfrm>
          <a:off x="4937125" y="1293813"/>
          <a:ext cx="37973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35034" y="866775"/>
            <a:ext cx="195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специальности</a:t>
            </a:r>
            <a:endParaRPr lang="ru-RU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50" y="88582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профессии</a:t>
            </a:r>
            <a:endParaRPr lang="ru-RU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086350" y="2752725"/>
            <a:ext cx="2790825" cy="1169549"/>
          </a:xfrm>
          <a:prstGeom prst="rect">
            <a:avLst/>
          </a:prstGeom>
          <a:solidFill>
            <a:srgbClr val="A5A5A5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Целевое </a:t>
            </a:r>
            <a:r>
              <a:rPr lang="ru-RU" b="1" dirty="0"/>
              <a:t>обучение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>
              <a:buFontTx/>
              <a:buChar char="-"/>
            </a:pPr>
            <a:r>
              <a:rPr lang="ru-RU" b="1" dirty="0" smtClean="0"/>
              <a:t> 50</a:t>
            </a:r>
            <a:r>
              <a:rPr lang="ru-RU" b="1" dirty="0"/>
              <a:t>% </a:t>
            </a:r>
            <a:r>
              <a:rPr lang="ru-RU" b="1" dirty="0" smtClean="0"/>
              <a:t>выпускников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3859" y="3227947"/>
            <a:ext cx="362310" cy="22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3" name="Нашивка 52"/>
          <p:cNvSpPr/>
          <p:nvPr/>
        </p:nvSpPr>
        <p:spPr>
          <a:xfrm>
            <a:off x="5576747" y="229154"/>
            <a:ext cx="163902" cy="181155"/>
          </a:xfrm>
          <a:prstGeom prst="chevron">
            <a:avLst/>
          </a:prstGeom>
          <a:solidFill>
            <a:srgbClr val="C1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6912336" y="223444"/>
            <a:ext cx="163902" cy="18115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810570" y="153181"/>
            <a:ext cx="979564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200" dirty="0"/>
              <a:t>Контингент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7139475" y="167178"/>
            <a:ext cx="1546577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200" dirty="0"/>
              <a:t>Целевые договоры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16" y="132031"/>
            <a:ext cx="5374256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ГОСУДАРСТВЕННОЕ ЗАДАНИЕ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6" y="4819650"/>
            <a:ext cx="19875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ашивка 9"/>
          <p:cNvSpPr/>
          <p:nvPr/>
        </p:nvSpPr>
        <p:spPr>
          <a:xfrm>
            <a:off x="4107164" y="226118"/>
            <a:ext cx="163902" cy="181155"/>
          </a:xfrm>
          <a:prstGeom prst="chevron">
            <a:avLst/>
          </a:prstGeom>
          <a:solidFill>
            <a:srgbClr val="60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189115" y="178196"/>
            <a:ext cx="1375377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200" dirty="0"/>
              <a:t>Качество знаний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240" y="655149"/>
            <a:ext cx="2505075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b="1" dirty="0" smtClean="0"/>
              <a:t>отсев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7609" y="4003042"/>
            <a:ext cx="5971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:</a:t>
            </a:r>
          </a:p>
          <a:p>
            <a:r>
              <a:rPr lang="ru-RU" sz="1100" dirty="0" smtClean="0"/>
              <a:t>    обеспечить качество знаний не ниже показателей государственного задания</a:t>
            </a:r>
          </a:p>
          <a:p>
            <a:r>
              <a:rPr lang="ru-RU" sz="1100" dirty="0" smtClean="0"/>
              <a:t>    обеспечить сохранность контингента</a:t>
            </a:r>
          </a:p>
          <a:p>
            <a:r>
              <a:rPr lang="ru-RU" sz="1100" dirty="0" smtClean="0"/>
              <a:t>    заключить целевые договоры, </a:t>
            </a:r>
            <a:r>
              <a:rPr lang="ru-RU" sz="1100" dirty="0"/>
              <a:t>не </a:t>
            </a:r>
            <a:r>
              <a:rPr lang="ru-RU" sz="1100" dirty="0" smtClean="0"/>
              <a:t>менее </a:t>
            </a:r>
            <a:r>
              <a:rPr lang="ru-RU" sz="1100" dirty="0"/>
              <a:t>чем </a:t>
            </a:r>
            <a:r>
              <a:rPr lang="ru-RU" sz="1100" dirty="0" smtClean="0"/>
              <a:t>50</a:t>
            </a:r>
            <a:r>
              <a:rPr lang="ru-RU" sz="1100" dirty="0"/>
              <a:t>% </a:t>
            </a:r>
            <a:r>
              <a:rPr lang="ru-RU" sz="1100" dirty="0" smtClean="0"/>
              <a:t>процентов выпускников</a:t>
            </a:r>
            <a:endParaRPr lang="ru-RU" sz="1100" dirty="0"/>
          </a:p>
          <a:p>
            <a:r>
              <a:rPr lang="ru-RU" sz="1100" dirty="0" smtClean="0"/>
              <a:t>    </a:t>
            </a:r>
            <a:endParaRPr lang="ru-RU" sz="11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4868863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220392020"/>
              </p:ext>
            </p:extLst>
          </p:nvPr>
        </p:nvGraphicFramePr>
        <p:xfrm>
          <a:off x="-6477" y="810958"/>
          <a:ext cx="4530852" cy="191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0" y="4040698"/>
            <a:ext cx="660026" cy="6606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181475" y="628650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КТК отсев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323976" y="2752725"/>
            <a:ext cx="2838450" cy="1169549"/>
          </a:xfrm>
          <a:prstGeom prst="rect">
            <a:avLst/>
          </a:prstGeom>
          <a:solidFill>
            <a:srgbClr val="A5A5A5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Качество знаний по специальности/профессии</a:t>
            </a:r>
          </a:p>
          <a:p>
            <a:pPr algn="ctr"/>
            <a:r>
              <a:rPr lang="ru-RU" b="1" dirty="0" smtClean="0"/>
              <a:t>- 30%</a:t>
            </a:r>
          </a:p>
          <a:p>
            <a:pPr algn="ctr"/>
            <a:endParaRPr lang="ru-RU" b="1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718423"/>
              </p:ext>
            </p:extLst>
          </p:nvPr>
        </p:nvGraphicFramePr>
        <p:xfrm>
          <a:off x="4613671" y="628650"/>
          <a:ext cx="4352925" cy="22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43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2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564820"/>
          </a:xfrm>
        </p:spPr>
        <p:txBody>
          <a:bodyPr/>
          <a:lstStyle/>
          <a:p>
            <a:r>
              <a:rPr lang="ru-RU" sz="2800" dirty="0" smtClean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Анализ результатов ГИА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64597" y="863642"/>
            <a:ext cx="3998645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Качество знаний по ППССЗ, %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573361" y="885413"/>
            <a:ext cx="3998645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Качество знаний по </a:t>
            </a:r>
            <a:r>
              <a:rPr lang="ru-RU" sz="2000" b="1" dirty="0" smtClean="0">
                <a:solidFill>
                  <a:schemeClr val="bg1"/>
                </a:solidFill>
              </a:rPr>
              <a:t>ППКРС, </a:t>
            </a:r>
            <a:r>
              <a:rPr lang="ru-RU" sz="2000" b="1" dirty="0">
                <a:solidFill>
                  <a:schemeClr val="bg1"/>
                </a:solidFill>
              </a:rPr>
              <a:t>%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67194" y="1425781"/>
          <a:ext cx="3996048" cy="343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620058" y="1437655"/>
          <a:ext cx="3918300" cy="314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6254" y="165032"/>
            <a:ext cx="68620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ДЕМОНСТРАЦИОННЫЙ ЭКЗАМЕН</a:t>
            </a:r>
            <a:endParaRPr lang="ru-RU" sz="28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11" y="3703809"/>
            <a:ext cx="9103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defRPr/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Аккредитация площадки для </a:t>
            </a:r>
            <a:r>
              <a:rPr lang="ru-RU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проведения ДЭ </a:t>
            </a:r>
            <a:r>
              <a:rPr lang="ru-RU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по компетенции «Бухгалтерский учет»</a:t>
            </a:r>
            <a:endParaRPr lang="ru-RU" b="1" dirty="0">
              <a:solidFill>
                <a:srgbClr val="1F3D85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- подготовить обучающихся выпускных курсов к прохождению промежуточной  аттестации в формате ДЭ до конца 2020 года </a:t>
            </a:r>
          </a:p>
          <a:p>
            <a:pPr>
              <a:defRPr/>
            </a:pPr>
            <a:r>
              <a:rPr lang="ru-RU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- подготовить обучающихся к прохождению ГИА в формате ДЭ</a:t>
            </a:r>
            <a:endParaRPr lang="ru-RU" b="1" dirty="0">
              <a:solidFill>
                <a:srgbClr val="1F3D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8" y="4004198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887" y="950026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8147" y="2764921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 год</a:t>
            </a:r>
            <a:endParaRPr lang="ru-RU" b="1" dirty="0"/>
          </a:p>
        </p:txBody>
      </p:sp>
      <p:cxnSp>
        <p:nvCxnSpPr>
          <p:cNvPr id="27" name="Google Shape;254;p30"/>
          <p:cNvCxnSpPr/>
          <p:nvPr/>
        </p:nvCxnSpPr>
        <p:spPr>
          <a:xfrm>
            <a:off x="275346" y="1273458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223658" y="1316182"/>
            <a:ext cx="288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Промежуточная аттестация</a:t>
            </a:r>
            <a:endParaRPr lang="ru-RU" b="1" dirty="0"/>
          </a:p>
        </p:txBody>
      </p:sp>
      <p:cxnSp>
        <p:nvCxnSpPr>
          <p:cNvPr id="29" name="Google Shape;254;p30"/>
          <p:cNvCxnSpPr/>
          <p:nvPr/>
        </p:nvCxnSpPr>
        <p:spPr>
          <a:xfrm>
            <a:off x="249731" y="3088352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TextBox 29"/>
          <p:cNvSpPr txBox="1"/>
          <p:nvPr/>
        </p:nvSpPr>
        <p:spPr>
          <a:xfrm>
            <a:off x="245544" y="3142951"/>
            <a:ext cx="288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Итоговая государственная аттестация</a:t>
            </a:r>
            <a:endParaRPr lang="ru-RU" b="1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2220687" y="914403"/>
          <a:ext cx="4607625" cy="312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86172" y="1777321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2020 год</a:t>
            </a:r>
            <a:endParaRPr lang="ru-RU" b="1" dirty="0"/>
          </a:p>
        </p:txBody>
      </p:sp>
      <p:cxnSp>
        <p:nvCxnSpPr>
          <p:cNvPr id="33" name="Google Shape;254;p30"/>
          <p:cNvCxnSpPr/>
          <p:nvPr/>
        </p:nvCxnSpPr>
        <p:spPr>
          <a:xfrm>
            <a:off x="247756" y="2100752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/>
          <p:cNvSpPr txBox="1"/>
          <p:nvPr/>
        </p:nvSpPr>
        <p:spPr>
          <a:xfrm>
            <a:off x="243569" y="2155351"/>
            <a:ext cx="288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Промежуточная аттестация</a:t>
            </a:r>
            <a:endParaRPr lang="ru-RU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2" y="294904"/>
            <a:ext cx="993190" cy="99319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41975" y="164275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84571" y="451263"/>
            <a:ext cx="195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35 человек</a:t>
            </a:r>
          </a:p>
          <a:p>
            <a:r>
              <a:rPr lang="ru-RU" b="1" dirty="0" smtClean="0">
                <a:solidFill>
                  <a:srgbClr val="002556"/>
                </a:solidFill>
              </a:rPr>
              <a:t>75% соответствия международным стандартам</a:t>
            </a:r>
            <a:endParaRPr lang="ru-RU" b="1" dirty="0">
              <a:solidFill>
                <a:srgbClr val="002556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5" y="2952267"/>
            <a:ext cx="901297" cy="98141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73762" y="1585331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2020 год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243216" y="1859722"/>
            <a:ext cx="16678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08.02.09 – 30 чел.</a:t>
            </a:r>
          </a:p>
          <a:p>
            <a:pPr lvl="0"/>
            <a:r>
              <a:rPr lang="ru-RU" dirty="0" smtClean="0"/>
              <a:t>09.02.04 – 42 чел.</a:t>
            </a:r>
          </a:p>
          <a:p>
            <a:pPr lvl="0"/>
            <a:r>
              <a:rPr lang="ru-RU" dirty="0" smtClean="0"/>
              <a:t>09.02.07 – 19 чел.</a:t>
            </a:r>
          </a:p>
          <a:p>
            <a:pPr lvl="0"/>
            <a:r>
              <a:rPr lang="ru-RU" dirty="0" smtClean="0"/>
              <a:t>38.02.01 – 21 чел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19" y="1884457"/>
            <a:ext cx="648941" cy="64189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02510" y="3022245"/>
            <a:ext cx="11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 год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183839" y="3308512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09.02.07 – 19 чел.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38.02.01 – 50 чел.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62" y="4845051"/>
            <a:ext cx="19875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775" y="214664"/>
            <a:ext cx="5374256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90000"/>
              </a:lnSpc>
              <a:defRPr/>
            </a:pP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КАДРЫ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4016" y="172313"/>
            <a:ext cx="430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b="1" dirty="0" smtClean="0">
                <a:solidFill>
                  <a:srgbClr val="0C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b="1" dirty="0">
                <a:solidFill>
                  <a:srgbClr val="0C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 </a:t>
            </a:r>
            <a:endParaRPr lang="ru-RU" b="1" dirty="0" smtClean="0">
              <a:solidFill>
                <a:srgbClr val="0C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C3266"/>
                </a:solidFill>
              </a:rPr>
              <a:t>современного педагога: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</a:t>
            </a:r>
            <a:r>
              <a:rPr lang="ru-RU" sz="1100" dirty="0" smtClean="0"/>
              <a:t>роектная компетентность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ц</a:t>
            </a:r>
            <a:r>
              <a:rPr lang="ru-RU" sz="1100" dirty="0" smtClean="0"/>
              <a:t>ифровая грамотность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</a:t>
            </a:r>
            <a:r>
              <a:rPr lang="ru-RU" sz="1100" dirty="0" smtClean="0"/>
              <a:t>рименение требований </a:t>
            </a:r>
            <a:r>
              <a:rPr lang="ru-RU" sz="1100" dirty="0" err="1" smtClean="0"/>
              <a:t>Ворлдскиллс</a:t>
            </a:r>
            <a:endParaRPr lang="ru-RU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р</a:t>
            </a:r>
            <a:r>
              <a:rPr lang="ru-RU" sz="1100" dirty="0" smtClean="0"/>
              <a:t>азвитая социальная  компетентность 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250803" y="4106989"/>
            <a:ext cx="8795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dirty="0" smtClean="0"/>
              <a:t>- </a:t>
            </a:r>
            <a:r>
              <a:rPr lang="ru-RU" sz="1300" dirty="0" smtClean="0"/>
              <a:t>обеспечить освоение педагогическими работниками новых современных компетенций;</a:t>
            </a:r>
          </a:p>
          <a:p>
            <a:r>
              <a:rPr lang="ru-RU" sz="1300" dirty="0" smtClean="0"/>
              <a:t>- активизировать </a:t>
            </a:r>
            <a:r>
              <a:rPr lang="ru-RU" sz="1300" dirty="0"/>
              <a:t>участие педагогических работников в </a:t>
            </a:r>
            <a:r>
              <a:rPr lang="ru-RU" sz="1300" dirty="0" smtClean="0"/>
              <a:t>краевых </a:t>
            </a:r>
            <a:r>
              <a:rPr lang="ru-RU" sz="1300" dirty="0"/>
              <a:t>конкурсах </a:t>
            </a:r>
            <a:r>
              <a:rPr lang="ru-RU" sz="1300" dirty="0" smtClean="0"/>
              <a:t>профессионального мастерства</a:t>
            </a:r>
          </a:p>
          <a:p>
            <a:r>
              <a:rPr lang="ru-RU" sz="1300" dirty="0" smtClean="0"/>
              <a:t>- подготовиться к участию в федеральном конкурсе «Мастер года»</a:t>
            </a:r>
            <a:endParaRPr lang="ru-RU" sz="1300" dirty="0"/>
          </a:p>
          <a:p>
            <a:endParaRPr lang="ru-RU" dirty="0"/>
          </a:p>
        </p:txBody>
      </p:sp>
      <p:cxnSp>
        <p:nvCxnSpPr>
          <p:cNvPr id="11" name="Google Shape;254;p30"/>
          <p:cNvCxnSpPr/>
          <p:nvPr/>
        </p:nvCxnSpPr>
        <p:spPr>
          <a:xfrm>
            <a:off x="332130" y="4363999"/>
            <a:ext cx="702943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5" name="Диаграмма 14"/>
          <p:cNvGraphicFramePr/>
          <p:nvPr/>
        </p:nvGraphicFramePr>
        <p:xfrm>
          <a:off x="213756" y="943509"/>
          <a:ext cx="3479469" cy="317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0644" y="653143"/>
            <a:ext cx="2683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60% по колледжу в целом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7616" y="1447345"/>
            <a:ext cx="463085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700" dirty="0" smtClean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ПОВЫШЕНИЯ КВАЛИФИКАЦИИ</a:t>
            </a:r>
            <a:endParaRPr lang="ru-RU" sz="17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9035" y="2163438"/>
            <a:ext cx="1497763" cy="35782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ДЭ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16465" y="2163438"/>
            <a:ext cx="1078998" cy="354095"/>
          </a:xfrm>
          <a:prstGeom prst="roundRect">
            <a:avLst>
              <a:gd name="adj" fmla="val 15584"/>
            </a:avLst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мастеров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4259" y="1805663"/>
            <a:ext cx="2555140" cy="26661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ВОРЛСКИЛЛС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8947" y="2173334"/>
            <a:ext cx="1707172" cy="35782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в будущее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44155" y="2777460"/>
            <a:ext cx="2555140" cy="26661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C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Консорциум ОО РФ</a:t>
            </a:r>
            <a:endParaRPr lang="ru-RU" b="1" dirty="0">
              <a:solidFill>
                <a:srgbClr val="0C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5122" y="331321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Внутренние возможности колледжа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4E0-06EF-4C15-8FF4-CD7268BA505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2451" y="17145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0370661"/>
              </p:ext>
            </p:extLst>
          </p:nvPr>
        </p:nvGraphicFramePr>
        <p:xfrm>
          <a:off x="428625" y="873125"/>
          <a:ext cx="8058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4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97121" y="2111619"/>
            <a:ext cx="4766942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2800" dirty="0">
                <a:solidFill>
                  <a:srgbClr val="607492"/>
                </a:solidFill>
              </a:rPr>
              <a:t>СПАСИБО ЗА ВНИМАНИЕ!</a:t>
            </a:r>
          </a:p>
        </p:txBody>
      </p:sp>
      <p:cxnSp>
        <p:nvCxnSpPr>
          <p:cNvPr id="23" name="Google Shape;254;p30"/>
          <p:cNvCxnSpPr/>
          <p:nvPr/>
        </p:nvCxnSpPr>
        <p:spPr>
          <a:xfrm flipH="1">
            <a:off x="7399741" y="0"/>
            <a:ext cx="24983" cy="514350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Группа 2"/>
          <p:cNvGrpSpPr/>
          <p:nvPr/>
        </p:nvGrpSpPr>
        <p:grpSpPr>
          <a:xfrm rot="5400000">
            <a:off x="-986971" y="-3095549"/>
            <a:ext cx="11117942" cy="11199586"/>
            <a:chOff x="-704850" y="-2705100"/>
            <a:chExt cx="10553700" cy="10553700"/>
          </a:xfrm>
        </p:grpSpPr>
        <p:sp>
          <p:nvSpPr>
            <p:cNvPr id="4" name="Google Shape;115;p11"/>
            <p:cNvSpPr/>
            <p:nvPr/>
          </p:nvSpPr>
          <p:spPr>
            <a:xfrm>
              <a:off x="764000" y="-1236275"/>
              <a:ext cx="7616100" cy="7616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5" name="Google Shape;116;p11"/>
            <p:cNvSpPr/>
            <p:nvPr/>
          </p:nvSpPr>
          <p:spPr>
            <a:xfrm>
              <a:off x="1198300" y="-801975"/>
              <a:ext cx="6747000" cy="67470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6" name="Google Shape;117;p11"/>
            <p:cNvSpPr/>
            <p:nvPr/>
          </p:nvSpPr>
          <p:spPr>
            <a:xfrm>
              <a:off x="2267900" y="267625"/>
              <a:ext cx="4608300" cy="46083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7" name="Google Shape;118;p11"/>
            <p:cNvSpPr/>
            <p:nvPr/>
          </p:nvSpPr>
          <p:spPr>
            <a:xfrm>
              <a:off x="-704850" y="-2705100"/>
              <a:ext cx="10553700" cy="10553700"/>
            </a:xfrm>
            <a:prstGeom prst="donut">
              <a:avLst>
                <a:gd name="adj" fmla="val 10467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5400000">
            <a:off x="5224574" y="2532583"/>
            <a:ext cx="4400299" cy="216000"/>
            <a:chOff x="422222" y="3408570"/>
            <a:chExt cx="4400299" cy="216000"/>
          </a:xfrm>
        </p:grpSpPr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2514372" y="3408570"/>
              <a:ext cx="216000" cy="216000"/>
            </a:xfrm>
            <a:prstGeom prst="ellipse">
              <a:avLst/>
            </a:prstGeom>
            <a:solidFill>
              <a:srgbClr val="C1152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422222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1468297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3560447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4606521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4E0-06EF-4C15-8FF4-CD7268BA505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3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695" y="1523260"/>
            <a:ext cx="6073358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>
                <a:solidFill>
                  <a:srgbClr val="002556"/>
                </a:solidFill>
              </a:rPr>
              <a:t>Итоги прошлого учебного года, </a:t>
            </a:r>
          </a:p>
          <a:p>
            <a:r>
              <a:rPr lang="ru-RU" sz="2400" dirty="0">
                <a:solidFill>
                  <a:srgbClr val="002556"/>
                </a:solidFill>
              </a:rPr>
              <a:t>задачи на новый учебный год:</a:t>
            </a:r>
          </a:p>
          <a:p>
            <a:r>
              <a:rPr lang="ru-RU" sz="2400" b="1" dirty="0">
                <a:solidFill>
                  <a:srgbClr val="002556"/>
                </a:solidFill>
              </a:rPr>
              <a:t>учебно-производственная 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23257" y="4317318"/>
            <a:ext cx="369363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800" dirty="0" err="1" smtClean="0"/>
              <a:t>Михиенкова</a:t>
            </a:r>
            <a:r>
              <a:rPr lang="ru-RU" sz="1800" dirty="0" smtClean="0"/>
              <a:t> </a:t>
            </a:r>
          </a:p>
          <a:p>
            <a:pPr algn="r"/>
            <a:r>
              <a:rPr lang="ru-RU" sz="1800" dirty="0" smtClean="0"/>
              <a:t>Нина Лаврентьевна</a:t>
            </a:r>
            <a:endParaRPr lang="ru-RU" sz="18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Канск, </a:t>
            </a:r>
            <a:r>
              <a:rPr lang="ru-RU" sz="1800" dirty="0">
                <a:solidFill>
                  <a:schemeClr val="tx1"/>
                </a:solidFill>
              </a:rPr>
              <a:t>2020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0811" y="84480"/>
            <a:ext cx="2577568" cy="733246"/>
            <a:chOff x="232274" y="216576"/>
            <a:chExt cx="2577568" cy="733246"/>
          </a:xfrm>
        </p:grpSpPr>
        <p:pic>
          <p:nvPicPr>
            <p:cNvPr id="28" name="Picture 2" descr="http://tbmc.ru/files/%D1%81%D1%82%D1%80%D1%83%D0%BA%D1%82%D1%83%D1%80%D0%B0/2020.jpg"/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9" t="16323" r="53028" b="71648"/>
            <a:stretch/>
          </p:blipFill>
          <p:spPr bwMode="auto">
            <a:xfrm>
              <a:off x="232274" y="216576"/>
              <a:ext cx="899663" cy="73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43012" y="306200"/>
              <a:ext cx="17668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2"/>
                  </a:solidFill>
                </a:rPr>
                <a:t>СИСТЕМА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ПРОФЕССИОНАЛЬНОГО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54247" y="1127191"/>
            <a:ext cx="8143561" cy="39107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" y="4158951"/>
            <a:ext cx="878115" cy="87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370839" y="4103306"/>
            <a:ext cx="213935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549" y="187354"/>
            <a:ext cx="850914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ПОКАЗАТЕЛИ ЭФФЕКТИВНОСТИ </a:t>
            </a:r>
          </a:p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ПРАКТИЧЕСКОГО ОБУЧЕНИЯ</a:t>
            </a:r>
            <a:endParaRPr lang="ru-RU" sz="20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95108" y="4872099"/>
            <a:ext cx="1964221" cy="271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80" y="4409093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1395580" y="4480836"/>
            <a:ext cx="774842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внедрение новых образовательных технологий, внедрение элементов стандартов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Ворлдскиллс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использование МТБ социальных партнеров, наставничество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1627"/>
              </p:ext>
            </p:extLst>
          </p:nvPr>
        </p:nvGraphicFramePr>
        <p:xfrm>
          <a:off x="272549" y="894772"/>
          <a:ext cx="8666499" cy="3194218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122761"/>
                <a:gridCol w="948906"/>
                <a:gridCol w="845389"/>
                <a:gridCol w="871268"/>
                <a:gridCol w="954782"/>
                <a:gridCol w="914400"/>
                <a:gridCol w="1008993"/>
              </a:tblGrid>
              <a:tr h="2561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28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 и бухгалтерский учет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4,35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Сервис на транспорте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Монтаж, наладка и эксплуатация электрооборудования  промышленных предприятий и гражданских зданий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4,35</a:t>
                      </a:r>
                    </a:p>
                  </a:txBody>
                  <a:tcPr anchor="ctr" horzOverflow="overflow"/>
                </a:tc>
              </a:tr>
              <a:tr h="26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лесозаготовок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74,26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4,22</a:t>
                      </a:r>
                    </a:p>
                  </a:txBody>
                  <a:tcPr anchor="ctr" horzOverflow="overflow"/>
                </a:tc>
              </a:tr>
              <a:tr h="330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77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91,3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95,56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4,3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4,55</a:t>
                      </a:r>
                    </a:p>
                  </a:txBody>
                  <a:tcPr anchor="ctr" horzOverflow="overflow"/>
                </a:tc>
              </a:tr>
              <a:tr h="27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Операционная деятельность в логистике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91,69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92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4,58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4,6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77,52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87,93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72,99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4,34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Повестка педагогического совета</a:t>
            </a:r>
            <a:endParaRPr lang="ru-RU" sz="3200" dirty="0">
              <a:solidFill>
                <a:srgbClr val="485A73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867474"/>
              </p:ext>
            </p:extLst>
          </p:nvPr>
        </p:nvGraphicFramePr>
        <p:xfrm>
          <a:off x="300859" y="944803"/>
          <a:ext cx="8622424" cy="4079293"/>
        </p:xfrm>
        <a:graphic>
          <a:graphicData uri="http://schemas.openxmlformats.org/drawingml/2006/table">
            <a:tbl>
              <a:tblPr firstRow="1" firstCol="1" bandRow="1"/>
              <a:tblGrid>
                <a:gridCol w="6208399"/>
                <a:gridCol w="2414025"/>
              </a:tblGrid>
              <a:tr h="120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 выступления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выступающий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Итоги прошлого учебного года, задачи на новый учебный год: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учебно-методическая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Гончарова С.А.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Итоги прошлого учебного года, задачи на новый учебный год: направление учебно-производственная работа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Михиенкова Н.Л.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Итоги прошлого учебного года, задачи на новый учебный год: направление воспитательная работа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Соколова Е.В.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Основные задачи среднего профессионального образования.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Берлинец Т.В.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Резолюция педагогического совета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Берлинец Т.В.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Поздравление от профсоюзного комитета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Подгорнова М.В.</a:t>
                      </a: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28205" y="1127191"/>
            <a:ext cx="5169603" cy="3255029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23832532"/>
              </p:ext>
            </p:extLst>
          </p:nvPr>
        </p:nvGraphicFramePr>
        <p:xfrm>
          <a:off x="2" y="857647"/>
          <a:ext cx="4209689" cy="291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" y="-1"/>
            <a:ext cx="962024" cy="962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230" y="203595"/>
            <a:ext cx="4236768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ТРУДОУСТРОЙСТВО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30" y="576157"/>
            <a:ext cx="2982479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dirty="0" smtClean="0"/>
              <a:t>РАСПРЕДЕЛЕНИЕ ВЫПУСКНИКОВ, %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62" y="4845051"/>
            <a:ext cx="19875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83384"/>
              </p:ext>
            </p:extLst>
          </p:nvPr>
        </p:nvGraphicFramePr>
        <p:xfrm>
          <a:off x="1148692" y="3111696"/>
          <a:ext cx="8693675" cy="22860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7704687"/>
                <a:gridCol w="988988"/>
              </a:tblGrid>
              <a:tr h="310408">
                <a:tc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1400" i="1" dirty="0" smtClean="0"/>
                        <a:t>письмо </a:t>
                      </a:r>
                      <a:r>
                        <a:rPr lang="ru-RU" sz="1400" i="1" dirty="0" err="1" smtClean="0"/>
                        <a:t>Минпросвещения</a:t>
                      </a:r>
                      <a:r>
                        <a:rPr lang="ru-RU" sz="1400" i="1" dirty="0" smtClean="0"/>
                        <a:t> России № ГД-500/05 от 21.05.2020</a:t>
                      </a:r>
                      <a:r>
                        <a:rPr lang="ru-RU" sz="1400" dirty="0" smtClean="0"/>
                        <a:t>)</a:t>
                      </a:r>
                      <a:r>
                        <a:rPr lang="ru-RU" sz="2000" b="1" i="0" u="none" strike="noStrike" kern="1200" cap="none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Arial"/>
                        </a:rPr>
                        <a:t>:</a:t>
                      </a:r>
                      <a:endParaRPr lang="ru-RU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85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обеспечить особое внимание трудоустройству  сирот и инвалидов </a:t>
                      </a:r>
                      <a:endParaRPr lang="ru-RU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5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обеспечить реализацию обучающих программ по </a:t>
                      </a:r>
                      <a:r>
                        <a:rPr lang="ru-RU" sz="1400" dirty="0" err="1" smtClean="0"/>
                        <a:t>самозанятости</a:t>
                      </a:r>
                      <a:r>
                        <a:rPr lang="ru-RU" sz="1400" dirty="0" smtClean="0"/>
                        <a:t> и предпринимательству </a:t>
                      </a:r>
                      <a:endParaRPr lang="ru-RU" sz="14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провести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обучение,  в т. ч. академии  Ворлдскиллс Россия </a:t>
                      </a:r>
                      <a:r>
                        <a:rPr lang="ru-RU" sz="1200" b="0" i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(программа «110 тысяч»)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активно использовать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он-</a:t>
                      </a:r>
                      <a:r>
                        <a:rPr lang="ru-RU" sz="1400" dirty="0" err="1" smtClean="0"/>
                        <a:t>лайн</a:t>
                      </a:r>
                      <a:r>
                        <a:rPr lang="ru-RU" sz="1400" dirty="0" smtClean="0"/>
                        <a:t> технологии и ресурсы  сети «Интернет</a:t>
                      </a:r>
                      <a:r>
                        <a:rPr lang="ru-RU" sz="1400" b="1" i="0" dirty="0" smtClean="0"/>
                        <a:t>»</a:t>
                      </a:r>
                      <a:r>
                        <a:rPr lang="ru-RU" sz="1400" b="1" i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i="1" dirty="0" smtClean="0"/>
                        <a:t>(федеральные порталы по трудоустройству, интерактивные встречи с работодателями, круглые столы, обучающие программы )</a:t>
                      </a:r>
                      <a:endParaRPr lang="ru-RU" sz="1200" b="0" dirty="0" smtClean="0"/>
                    </a:p>
                    <a:p>
                      <a:pPr mar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ru-RU" sz="12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3824" y="1739752"/>
            <a:ext cx="101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n-lt"/>
              </a:rPr>
              <a:t>ВУЗ</a:t>
            </a:r>
            <a:endParaRPr lang="ru-RU" sz="11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4" y="2115075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н</a:t>
            </a:r>
            <a:r>
              <a:rPr lang="ru-RU" sz="1100" dirty="0" smtClean="0"/>
              <a:t>е трудоустроено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81688" y="948906"/>
            <a:ext cx="3663904" cy="577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Обратились в Службу занятости</a:t>
            </a:r>
            <a:br>
              <a:rPr lang="ru-RU" sz="1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28.07.2020 -11 человек, на 01.09.2020 5 человек  </a:t>
            </a:r>
            <a:endParaRPr lang="ru-RU" sz="10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oogle Shape;254;p30"/>
          <p:cNvCxnSpPr/>
          <p:nvPr/>
        </p:nvCxnSpPr>
        <p:spPr>
          <a:xfrm>
            <a:off x="259082" y="3493215"/>
            <a:ext cx="750568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4979135" y="345327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9704" y="677646"/>
            <a:ext cx="2996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агентства </a:t>
            </a:r>
            <a:r>
              <a:rPr lang="ru-RU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 и занятости населения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72735" y="2020218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67365"/>
              </p:ext>
            </p:extLst>
          </p:nvPr>
        </p:nvGraphicFramePr>
        <p:xfrm>
          <a:off x="5407571" y="1678436"/>
          <a:ext cx="3538020" cy="11684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769010"/>
                <a:gridCol w="17690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Выпускники, поступившие </a:t>
                      </a:r>
                      <a:endParaRPr lang="ru-RU" sz="1100" b="1" kern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algn="ctr"/>
                      <a:r>
                        <a:rPr lang="ru-RU" sz="11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в </a:t>
                      </a:r>
                      <a:r>
                        <a:rPr lang="ru-RU" sz="1100" b="1" kern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СибГУ</a:t>
                      </a:r>
                      <a:r>
                        <a:rPr lang="ru-RU" sz="11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 им. </a:t>
                      </a:r>
                      <a:r>
                        <a:rPr lang="ru-RU" sz="1100" b="1" kern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Решетнева</a:t>
                      </a:r>
                      <a:r>
                        <a:rPr lang="ru-RU" sz="11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 М.Ф.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2019г.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2020г.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31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8501" y="3185438"/>
            <a:ext cx="81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Arial"/>
              </a:rPr>
              <a:t>Задачи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2" y="3719445"/>
            <a:ext cx="878115" cy="8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28205" y="1127191"/>
            <a:ext cx="5169603" cy="3255029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-1"/>
            <a:ext cx="962024" cy="962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62" y="4845051"/>
            <a:ext cx="19875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72735" y="2020218"/>
            <a:ext cx="2231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9560" y="280957"/>
            <a:ext cx="8160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Чемпионатный опыт в проекте «Молодые профессионалы»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58775" y="1059657"/>
            <a:ext cx="2520950" cy="523220"/>
          </a:xfrm>
          <a:prstGeom prst="rect">
            <a:avLst/>
          </a:prstGeom>
          <a:gradFill flip="none" rotWithShape="1">
            <a:gsLst>
              <a:gs pos="0">
                <a:srgbClr val="ED755D">
                  <a:tint val="66000"/>
                  <a:satMod val="160000"/>
                </a:srgbClr>
              </a:gs>
              <a:gs pos="50000">
                <a:srgbClr val="ED755D">
                  <a:tint val="44500"/>
                  <a:satMod val="160000"/>
                </a:srgbClr>
              </a:gs>
              <a:gs pos="100000">
                <a:srgbClr val="ED755D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Результативность участия КТК</a:t>
            </a:r>
          </a:p>
        </p:txBody>
      </p:sp>
      <p:sp>
        <p:nvSpPr>
          <p:cNvPr id="22" name="Прямоугольник 7"/>
          <p:cNvSpPr>
            <a:spLocks noChangeArrowheads="1"/>
          </p:cNvSpPr>
          <p:nvPr/>
        </p:nvSpPr>
        <p:spPr bwMode="auto">
          <a:xfrm>
            <a:off x="3198813" y="1017985"/>
            <a:ext cx="2538412" cy="523220"/>
          </a:xfrm>
          <a:prstGeom prst="rect">
            <a:avLst/>
          </a:prstGeom>
          <a:gradFill flip="none" rotWithShape="1">
            <a:gsLst>
              <a:gs pos="0">
                <a:srgbClr val="ED755D">
                  <a:tint val="66000"/>
                  <a:satMod val="160000"/>
                </a:srgbClr>
              </a:gs>
              <a:gs pos="50000">
                <a:srgbClr val="ED755D">
                  <a:tint val="44500"/>
                  <a:satMod val="160000"/>
                </a:srgbClr>
              </a:gs>
              <a:gs pos="100000">
                <a:srgbClr val="ED755D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Количество полученных медалей</a:t>
            </a:r>
          </a:p>
        </p:txBody>
      </p:sp>
      <p:pic>
        <p:nvPicPr>
          <p:cNvPr id="23" name="Диаграмма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1499354"/>
            <a:ext cx="2701925" cy="32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94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09580"/>
              </p:ext>
            </p:extLst>
          </p:nvPr>
        </p:nvGraphicFramePr>
        <p:xfrm>
          <a:off x="3121819" y="1582877"/>
          <a:ext cx="26924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6" imgW="2694666" imgH="3072650" progId="Excel.Chart.8">
                  <p:embed/>
                </p:oleObj>
              </mc:Choice>
              <mc:Fallback>
                <p:oleObj r:id="rId6" imgW="2694666" imgH="30726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819" y="1582877"/>
                        <a:ext cx="2692400" cy="307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113005" y="1017986"/>
            <a:ext cx="2737143" cy="569387"/>
          </a:xfrm>
          <a:prstGeom prst="rect">
            <a:avLst/>
          </a:prstGeom>
          <a:gradFill flip="none" rotWithShape="1">
            <a:gsLst>
              <a:gs pos="0">
                <a:srgbClr val="ED755D">
                  <a:tint val="66000"/>
                  <a:satMod val="160000"/>
                </a:srgbClr>
              </a:gs>
              <a:gs pos="50000">
                <a:srgbClr val="ED755D">
                  <a:tint val="44500"/>
                  <a:satMod val="160000"/>
                </a:srgbClr>
              </a:gs>
              <a:gs pos="100000">
                <a:srgbClr val="ED755D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Краевые показатели</a:t>
            </a: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6114268" y="1671637"/>
            <a:ext cx="2757487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По числу участников 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5  </a:t>
            </a:r>
            <a:r>
              <a:rPr lang="ru-RU" sz="2000" b="1" dirty="0">
                <a:solidFill>
                  <a:srgbClr val="FF0000"/>
                </a:solidFill>
              </a:rPr>
              <a:t>место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По числу победителей и </a:t>
            </a:r>
            <a:r>
              <a:rPr lang="ru-RU" sz="1800" dirty="0" smtClean="0">
                <a:solidFill>
                  <a:schemeClr val="tx1"/>
                </a:solidFill>
              </a:rPr>
              <a:t>призеров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>
                <a:solidFill>
                  <a:srgbClr val="FF0000"/>
                </a:solidFill>
              </a:rPr>
              <a:t>3 место</a:t>
            </a:r>
          </a:p>
        </p:txBody>
      </p:sp>
    </p:spTree>
    <p:extLst>
      <p:ext uri="{BB962C8B-B14F-4D97-AF65-F5344CB8AC3E}">
        <p14:creationId xmlns:p14="http://schemas.microsoft.com/office/powerpoint/2010/main" val="26484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54247" y="1127191"/>
            <a:ext cx="8143561" cy="39107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9" y="3423494"/>
            <a:ext cx="878115" cy="87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370839" y="2829464"/>
            <a:ext cx="2139351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549" y="187354"/>
            <a:ext cx="8509141" cy="5632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ДВИЖЕНИЯ «МОЛОДЫЕ ПРОФЕССИОНАЛЫ» </a:t>
            </a:r>
            <a:b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WORLDSKILLS RUSSIA</a:t>
            </a: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95108" y="4872099"/>
            <a:ext cx="1964221" cy="271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80" y="3144381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1395580" y="3297405"/>
            <a:ext cx="7748420" cy="18158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Успешное выступление на финале 2020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очно-дистанционном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формате – топ 10 регионов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в гибридном формате регионального чемпионата 2020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Открытие приоритетных компетенций для региональной экономики и инвестиционных проектов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Аккредитация СЦК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чемпионате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«Енисейская Сибирь – поколение Профи»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и развитие предпринимательских инициатив выпускников системы чемпионатов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24" y="909702"/>
            <a:ext cx="4108466" cy="1977974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81523320"/>
              </p:ext>
            </p:extLst>
          </p:nvPr>
        </p:nvGraphicFramePr>
        <p:xfrm>
          <a:off x="4577754" y="846928"/>
          <a:ext cx="4539710" cy="226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2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54247" y="1127191"/>
            <a:ext cx="8143561" cy="39107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" y="3704608"/>
            <a:ext cx="878115" cy="87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370839" y="2829464"/>
            <a:ext cx="2139351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548" y="390128"/>
            <a:ext cx="8509141" cy="3277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ДВИЖЕНИЯ «АБИЛИМПИКС» </a:t>
            </a:r>
            <a:endParaRPr lang="ru-RU" sz="17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95108" y="4872099"/>
            <a:ext cx="1964221" cy="271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80" y="3145156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1471780" y="3322097"/>
            <a:ext cx="7748420" cy="1692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обеспечить организацию </a:t>
            </a:r>
            <a:r>
              <a:rPr lang="ru-RU" b="1" dirty="0" err="1" smtClean="0">
                <a:solidFill>
                  <a:srgbClr val="C00000"/>
                </a:solidFill>
              </a:rPr>
              <a:t>стажировочных</a:t>
            </a:r>
            <a:r>
              <a:rPr lang="ru-RU" dirty="0" smtClean="0"/>
              <a:t> мест на площадках </a:t>
            </a:r>
            <a:r>
              <a:rPr lang="ru-RU" b="1" dirty="0" smtClean="0">
                <a:solidFill>
                  <a:srgbClr val="C00000"/>
                </a:solidFill>
              </a:rPr>
              <a:t>предприятий-партнеров</a:t>
            </a:r>
            <a:r>
              <a:rPr lang="ru-RU" dirty="0" smtClean="0"/>
              <a:t> для обучающихся из числа инвалидов и лиц с </a:t>
            </a:r>
            <a:r>
              <a:rPr lang="ru-RU" dirty="0" smtClean="0"/>
              <a:t>ОВЗ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создать </a:t>
            </a:r>
            <a:r>
              <a:rPr lang="ru-RU" dirty="0" smtClean="0"/>
              <a:t>условия для развития </a:t>
            </a:r>
            <a:r>
              <a:rPr lang="ru-RU" b="1" dirty="0" smtClean="0">
                <a:solidFill>
                  <a:srgbClr val="C00000"/>
                </a:solidFill>
              </a:rPr>
              <a:t>он-</a:t>
            </a:r>
            <a:r>
              <a:rPr lang="ru-RU" b="1" dirty="0" err="1" smtClean="0">
                <a:solidFill>
                  <a:srgbClr val="C00000"/>
                </a:solidFill>
              </a:rPr>
              <a:t>лайн</a:t>
            </a:r>
            <a:r>
              <a:rPr lang="ru-RU" b="1" dirty="0" smtClean="0">
                <a:solidFill>
                  <a:srgbClr val="C00000"/>
                </a:solidFill>
              </a:rPr>
              <a:t> обучения </a:t>
            </a:r>
            <a:r>
              <a:rPr lang="ru-RU" dirty="0" smtClean="0"/>
              <a:t>лиц </a:t>
            </a:r>
            <a:r>
              <a:rPr lang="ru-RU" dirty="0" smtClean="0"/>
              <a:t>с </a:t>
            </a:r>
            <a:r>
              <a:rPr lang="ru-RU" dirty="0" smtClean="0"/>
              <a:t>инвалидностью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обеспечить разработку и  исполнение </a:t>
            </a:r>
            <a:r>
              <a:rPr lang="ru-RU" b="1" dirty="0" smtClean="0">
                <a:solidFill>
                  <a:srgbClr val="C00000"/>
                </a:solidFill>
              </a:rPr>
              <a:t>программ ИПР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организовать работу по </a:t>
            </a:r>
            <a:r>
              <a:rPr lang="ru-RU" b="1" dirty="0" smtClean="0">
                <a:solidFill>
                  <a:srgbClr val="C00000"/>
                </a:solidFill>
              </a:rPr>
              <a:t>трудоустройству</a:t>
            </a:r>
            <a:r>
              <a:rPr lang="ru-RU" dirty="0" smtClean="0"/>
              <a:t> инвалидов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принять участие в региональном чемпионате «</a:t>
            </a:r>
            <a:r>
              <a:rPr lang="ru-RU" dirty="0" err="1" smtClean="0"/>
              <a:t>Абилимпикс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69790" y="1017916"/>
            <a:ext cx="3428018" cy="1029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К-во</a:t>
            </a:r>
            <a:r>
              <a:rPr lang="ru-RU" b="1" dirty="0" smtClean="0">
                <a:solidFill>
                  <a:schemeClr val="tx1"/>
                </a:solidFill>
              </a:rPr>
              <a:t> участников -10;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Кол-во экспертов -13;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Кол-во учебных заведений- 3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8574" y="1017916"/>
            <a:ext cx="4215440" cy="1029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IV</a:t>
            </a:r>
            <a:r>
              <a:rPr lang="ru-RU" b="1" dirty="0" smtClean="0">
                <a:solidFill>
                  <a:schemeClr val="tx1"/>
                </a:solidFill>
              </a:rPr>
              <a:t> Региональный чемпионат профессионального мастерства среди людей с инвалидностью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ru-RU" b="1" dirty="0" err="1" smtClean="0">
                <a:solidFill>
                  <a:schemeClr val="tx1"/>
                </a:solidFill>
              </a:rPr>
              <a:t>Абилимпикс</a:t>
            </a:r>
            <a:r>
              <a:rPr lang="ru-RU" b="1" dirty="0" smtClean="0">
                <a:solidFill>
                  <a:schemeClr val="tx1"/>
                </a:solidFill>
              </a:rPr>
              <a:t>» по компетенциям:  </a:t>
            </a:r>
            <a:r>
              <a:rPr lang="ru-RU" b="1" dirty="0" err="1" smtClean="0">
                <a:solidFill>
                  <a:schemeClr val="tx1"/>
                </a:solidFill>
              </a:rPr>
              <a:t>Веб-разработка</a:t>
            </a:r>
            <a:r>
              <a:rPr lang="ru-RU" b="1" dirty="0" smtClean="0">
                <a:solidFill>
                  <a:schemeClr val="tx1"/>
                </a:solidFill>
              </a:rPr>
              <a:t> (программирование),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328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6" y="4859310"/>
            <a:ext cx="2094726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582" y="1512564"/>
            <a:ext cx="1550687" cy="894206"/>
          </a:xfr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  <a:p>
            <a:r>
              <a:rPr lang="ru-RU" sz="1200" dirty="0" smtClean="0"/>
              <a:t>Обучили </a:t>
            </a:r>
          </a:p>
          <a:p>
            <a:r>
              <a:rPr lang="ru-RU" sz="1200" dirty="0" smtClean="0"/>
              <a:t>70 человек (3.396.120 руб.)</a:t>
            </a:r>
            <a:endParaRPr lang="en-US" sz="1200" dirty="0" smtClean="0"/>
          </a:p>
          <a:p>
            <a:pPr algn="just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87053" y="829935"/>
            <a:ext cx="1642553" cy="671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безработных от ЦЗ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2738" y="822806"/>
            <a:ext cx="1588615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безработных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5687053" y="1716657"/>
            <a:ext cx="1642553" cy="1138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eaLnBrk="0" hangingPunct="0">
              <a:buNone/>
              <a:defRPr sz="1200">
                <a:solidFill>
                  <a:schemeClr val="dk1"/>
                </a:solidFill>
                <a:latin typeface="+mn-lt"/>
                <a:cs typeface="+mn-cs"/>
              </a:defRPr>
            </a:lvl1pPr>
            <a:lvl2pPr lvl="1" indent="0" algn="ctr" eaLnBrk="0" hangingPunct="0">
              <a:buNone/>
              <a:defRPr sz="2000">
                <a:solidFill>
                  <a:schemeClr val="dk1"/>
                </a:solidFill>
                <a:latin typeface="+mn-lt"/>
                <a:cs typeface="+mn-cs"/>
              </a:defRPr>
            </a:lvl2pPr>
            <a:lvl3pPr lvl="2" indent="0" algn="ctr" eaLnBrk="0" hangingPunct="0">
              <a:buNone/>
              <a:defRPr sz="1800">
                <a:solidFill>
                  <a:schemeClr val="dk1"/>
                </a:solidFill>
                <a:latin typeface="+mn-lt"/>
                <a:cs typeface="+mn-cs"/>
              </a:defRPr>
            </a:lvl3pPr>
            <a:lvl4pPr lvl="3" indent="0" algn="ctr" eaLnBrk="0" hangingPunct="0">
              <a:buNone/>
              <a:defRPr sz="1600">
                <a:solidFill>
                  <a:schemeClr val="dk1"/>
                </a:solidFill>
                <a:latin typeface="+mn-lt"/>
                <a:cs typeface="+mn-cs"/>
              </a:defRPr>
            </a:lvl4pPr>
            <a:lvl5pPr lvl="4" indent="0" algn="ctr" eaLnBrk="0" hangingPunct="0">
              <a:buNone/>
              <a:defRPr sz="1600">
                <a:solidFill>
                  <a:schemeClr val="dk1"/>
                </a:solidFill>
                <a:latin typeface="+mn-lt"/>
                <a:cs typeface="+mn-cs"/>
              </a:defRPr>
            </a:lvl5pPr>
            <a:lvl6pPr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  <a:sym typeface="Arial"/>
              </a:defRPr>
            </a:lvl6pPr>
            <a:lvl7pPr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  <a:sym typeface="Arial"/>
              </a:defRPr>
            </a:lvl7pPr>
            <a:lvl8pPr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  <a:sym typeface="Arial"/>
              </a:defRPr>
            </a:lvl8pPr>
            <a:lvl9pPr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  <a:sym typeface="Arial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Обучили </a:t>
            </a:r>
          </a:p>
          <a:p>
            <a:r>
              <a:rPr lang="ru-RU" dirty="0" smtClean="0"/>
              <a:t>8 человек</a:t>
            </a:r>
          </a:p>
          <a:p>
            <a:r>
              <a:rPr lang="ru-RU" dirty="0" smtClean="0"/>
              <a:t> (100.000 руб.)</a:t>
            </a:r>
            <a:endParaRPr lang="en-US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1809" y="1489471"/>
            <a:ext cx="1550686" cy="681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Программа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110 </a:t>
            </a:r>
            <a:r>
              <a:rPr lang="ru-RU" dirty="0" err="1">
                <a:solidFill>
                  <a:schemeClr val="tx1"/>
                </a:solidFill>
              </a:rPr>
              <a:t>тыс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34404" y="811812"/>
            <a:ext cx="1569018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Программа50+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2020 год 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2643818" y="2056797"/>
            <a:ext cx="2102778" cy="49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  <a:ea typeface="Arial"/>
                <a:cs typeface="Arial"/>
                <a:sym typeface="Arial" charset="0"/>
              </a:defRPr>
            </a:lvl1pPr>
            <a:lvl2pPr marL="457189" lvl="1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914378" lvl="2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371566" lvl="3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1828754" lvl="4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285943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2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ru-RU" sz="1600" kern="0" dirty="0" smtClean="0"/>
          </a:p>
          <a:p>
            <a:pPr algn="just"/>
            <a:endParaRPr lang="ru-RU" sz="1600" kern="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2736" y="4117136"/>
            <a:ext cx="831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Внести в приоритеты работы ПОУ  реализацию коротких программ</a:t>
            </a:r>
          </a:p>
          <a:p>
            <a:r>
              <a:rPr lang="ru-RU" dirty="0"/>
              <a:t>Успешно реализовать программу 110 тысяч (обучение лиц, пострадавших  от </a:t>
            </a:r>
            <a:r>
              <a:rPr lang="en-US" dirty="0"/>
              <a:t> COVID19</a:t>
            </a:r>
            <a:r>
              <a:rPr lang="ru-RU" dirty="0"/>
              <a:t>)</a:t>
            </a:r>
          </a:p>
          <a:p>
            <a:r>
              <a:rPr lang="ru-RU" dirty="0"/>
              <a:t>Совместно со </a:t>
            </a:r>
            <a:r>
              <a:rPr lang="ru-RU" dirty="0"/>
              <a:t>школами включиться в </a:t>
            </a:r>
            <a:r>
              <a:rPr lang="ru-RU" dirty="0"/>
              <a:t>проект Билет в будущее, сетевые программы освоения профессий 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 bwMode="auto">
          <a:xfrm>
            <a:off x="7372737" y="1725283"/>
            <a:ext cx="1588616" cy="1121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indent="0" algn="ctr" eaLnBrk="0" hangingPunct="0">
              <a:buNone/>
              <a:defRPr sz="1200">
                <a:solidFill>
                  <a:schemeClr val="dk1"/>
                </a:solidFill>
                <a:latin typeface="+mn-lt"/>
                <a:cs typeface="+mn-cs"/>
              </a:defRPr>
            </a:lvl1pPr>
            <a:lvl2pPr lvl="1" indent="0" algn="ctr" eaLnBrk="0" hangingPunct="0">
              <a:buNone/>
              <a:defRPr sz="2000">
                <a:solidFill>
                  <a:schemeClr val="dk1"/>
                </a:solidFill>
                <a:latin typeface="+mn-lt"/>
                <a:cs typeface="+mn-cs"/>
              </a:defRPr>
            </a:lvl2pPr>
            <a:lvl3pPr lvl="2" indent="0" algn="ctr" eaLnBrk="0" hangingPunct="0">
              <a:buNone/>
              <a:defRPr sz="1800">
                <a:solidFill>
                  <a:schemeClr val="dk1"/>
                </a:solidFill>
                <a:latin typeface="+mn-lt"/>
                <a:cs typeface="+mn-cs"/>
              </a:defRPr>
            </a:lvl3pPr>
            <a:lvl4pPr lvl="3" indent="0" algn="ctr" eaLnBrk="0" hangingPunct="0">
              <a:buNone/>
              <a:defRPr sz="1600">
                <a:solidFill>
                  <a:schemeClr val="dk1"/>
                </a:solidFill>
                <a:latin typeface="+mn-lt"/>
                <a:cs typeface="+mn-cs"/>
              </a:defRPr>
            </a:lvl4pPr>
            <a:lvl5pPr lvl="4" indent="0" algn="ctr" eaLnBrk="0" hangingPunct="0">
              <a:buNone/>
              <a:defRPr sz="1600">
                <a:solidFill>
                  <a:schemeClr val="dk1"/>
                </a:solidFill>
                <a:latin typeface="+mn-lt"/>
                <a:cs typeface="+mn-cs"/>
              </a:defRPr>
            </a:lvl5pPr>
            <a:lvl6pPr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6pPr>
            <a:lvl7pPr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7pPr>
            <a:lvl8pPr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8pPr>
            <a:lvl9pPr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Обучили </a:t>
            </a:r>
          </a:p>
          <a:p>
            <a:r>
              <a:rPr lang="ru-RU" dirty="0" smtClean="0"/>
              <a:t>117 человек</a:t>
            </a:r>
          </a:p>
          <a:p>
            <a:r>
              <a:rPr lang="ru-RU" dirty="0" smtClean="0"/>
              <a:t> (891.500 руб.)</a:t>
            </a:r>
            <a:endParaRPr lang="en-US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1" y="-1"/>
            <a:ext cx="962024" cy="962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 bwMode="auto">
          <a:xfrm>
            <a:off x="1743569" y="1508962"/>
            <a:ext cx="1550687" cy="889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189" lvl="1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378" lvl="2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566" lvl="3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754" lvl="4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5943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132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32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509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ru-RU" sz="1200" kern="0" dirty="0" smtClean="0"/>
          </a:p>
          <a:p>
            <a:r>
              <a:rPr lang="ru-RU" sz="1200" dirty="0" smtClean="0"/>
              <a:t>Обучили </a:t>
            </a:r>
          </a:p>
          <a:p>
            <a:r>
              <a:rPr lang="ru-RU" sz="1200" dirty="0" smtClean="0"/>
              <a:t>60 человек (2.891.400 руб.)</a:t>
            </a:r>
            <a:endParaRPr lang="en-US" sz="1200" dirty="0" smtClean="0"/>
          </a:p>
          <a:p>
            <a:endParaRPr lang="ru-RU" sz="1200" kern="0" dirty="0" smtClean="0"/>
          </a:p>
          <a:p>
            <a:pPr algn="just"/>
            <a:endParaRPr lang="ru-RU" sz="1600" kern="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22971" y="108131"/>
            <a:ext cx="6858000" cy="469840"/>
          </a:xfrm>
        </p:spPr>
        <p:txBody>
          <a:bodyPr/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700" kern="12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КРАТКОСРОЧНЫХ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957" y="795998"/>
            <a:ext cx="1550687" cy="593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Программа 50+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2019 год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3771809" y="2348019"/>
            <a:ext cx="1550687" cy="835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23" tIns="91423" rIns="91423" bIns="91423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189" lvl="1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378" lvl="2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566" lvl="3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754" lvl="4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5943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132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32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509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обучения по 8 компетенциям</a:t>
            </a:r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4" descr="C:\Users\user\Desktop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48" y="829935"/>
            <a:ext cx="374567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" y="4251862"/>
            <a:ext cx="599498" cy="60010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58043" y="3247777"/>
            <a:ext cx="148960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09624" y="3247777"/>
            <a:ext cx="715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Отсутствие устойчивой практики анализа рынка труда, квалификационного дефицита на предприятиях индустриальных партнеров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Низкая активность в построении новых форматов поддержки профессиональной траектории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3564" y="2567525"/>
            <a:ext cx="3274301" cy="4258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обучения по 5 компетенциям</a:t>
            </a:r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6964" y="3753389"/>
            <a:ext cx="2139351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5" y="4078606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-1"/>
            <a:ext cx="962024" cy="962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591" y="212312"/>
            <a:ext cx="5374256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17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3683" y="1032300"/>
            <a:ext cx="8292365" cy="3910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591" y="161890"/>
            <a:ext cx="5147079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ВНЕБЮДЖЕТНАЯ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492" y="590515"/>
            <a:ext cx="418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средств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4806" y="560718"/>
            <a:ext cx="292435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AD00"/>
              </a:buClr>
              <a:buSzPct val="8000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платных</a:t>
            </a:r>
          </a:p>
          <a:p>
            <a:pPr marL="265176" lvl="0" indent="-265176" algn="ctr">
              <a:spcBef>
                <a:spcPts val="250"/>
              </a:spcBef>
              <a:buClr>
                <a:srgbClr val="F0AD00"/>
              </a:buClr>
              <a:buSzPct val="8000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услуг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89067" y="3973949"/>
            <a:ext cx="4677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025" y="4018021"/>
            <a:ext cx="810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Повысить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финансовую самостоятельность и ответственность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Привлечь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 расширить источники финансирования за счет грантов,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эффективного использования материальной базы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Увеличить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доходы внебюджетных средств за счет коротких образовательных программ, производственной деятельности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68499023"/>
              </p:ext>
            </p:extLst>
          </p:nvPr>
        </p:nvGraphicFramePr>
        <p:xfrm>
          <a:off x="420859" y="1818197"/>
          <a:ext cx="1800063" cy="149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125679351"/>
              </p:ext>
            </p:extLst>
          </p:nvPr>
        </p:nvGraphicFramePr>
        <p:xfrm>
          <a:off x="5684806" y="941196"/>
          <a:ext cx="3096884" cy="271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81996" y="3279829"/>
            <a:ext cx="7280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краю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99168" y="3279829"/>
            <a:ext cx="1032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колледжу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58906471"/>
              </p:ext>
            </p:extLst>
          </p:nvPr>
        </p:nvGraphicFramePr>
        <p:xfrm>
          <a:off x="2055943" y="1026544"/>
          <a:ext cx="2334902" cy="272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1" y="4251861"/>
            <a:ext cx="690506" cy="6912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5097" y="3658516"/>
            <a:ext cx="2139351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8" y="3983733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96210" y="2327550"/>
            <a:ext cx="3951531" cy="44627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2300" dirty="0">
                <a:solidFill>
                  <a:srgbClr val="607492"/>
                </a:solidFill>
              </a:rPr>
              <a:t>СПАСИБО ЗА ВНИМАНИЕ!</a:t>
            </a:r>
          </a:p>
        </p:txBody>
      </p:sp>
      <p:cxnSp>
        <p:nvCxnSpPr>
          <p:cNvPr id="23" name="Google Shape;254;p30"/>
          <p:cNvCxnSpPr/>
          <p:nvPr/>
        </p:nvCxnSpPr>
        <p:spPr>
          <a:xfrm flipH="1">
            <a:off x="7399741" y="0"/>
            <a:ext cx="24983" cy="514350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Группа 2"/>
          <p:cNvGrpSpPr/>
          <p:nvPr/>
        </p:nvGrpSpPr>
        <p:grpSpPr>
          <a:xfrm rot="5400000">
            <a:off x="-986971" y="-3095549"/>
            <a:ext cx="11117942" cy="11199586"/>
            <a:chOff x="-704850" y="-2705100"/>
            <a:chExt cx="10553700" cy="10553700"/>
          </a:xfrm>
        </p:grpSpPr>
        <p:sp>
          <p:nvSpPr>
            <p:cNvPr id="4" name="Google Shape;115;p11"/>
            <p:cNvSpPr/>
            <p:nvPr/>
          </p:nvSpPr>
          <p:spPr>
            <a:xfrm>
              <a:off x="764000" y="-1236275"/>
              <a:ext cx="7616100" cy="7616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5" name="Google Shape;116;p11"/>
            <p:cNvSpPr/>
            <p:nvPr/>
          </p:nvSpPr>
          <p:spPr>
            <a:xfrm>
              <a:off x="1198300" y="-801975"/>
              <a:ext cx="6747000" cy="67470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6" name="Google Shape;117;p11"/>
            <p:cNvSpPr/>
            <p:nvPr/>
          </p:nvSpPr>
          <p:spPr>
            <a:xfrm>
              <a:off x="2267900" y="267625"/>
              <a:ext cx="4608300" cy="46083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7" name="Google Shape;118;p11"/>
            <p:cNvSpPr/>
            <p:nvPr/>
          </p:nvSpPr>
          <p:spPr>
            <a:xfrm>
              <a:off x="-704850" y="-2705100"/>
              <a:ext cx="10553700" cy="10553700"/>
            </a:xfrm>
            <a:prstGeom prst="donut">
              <a:avLst>
                <a:gd name="adj" fmla="val 10467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5400000">
            <a:off x="5224574" y="2532583"/>
            <a:ext cx="4400299" cy="216000"/>
            <a:chOff x="422222" y="3408570"/>
            <a:chExt cx="4400299" cy="216000"/>
          </a:xfrm>
        </p:grpSpPr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2514372" y="3408570"/>
              <a:ext cx="216000" cy="216000"/>
            </a:xfrm>
            <a:prstGeom prst="ellipse">
              <a:avLst/>
            </a:prstGeom>
            <a:solidFill>
              <a:srgbClr val="C1152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422222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1468297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3560447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4606521" y="3408570"/>
              <a:ext cx="216000" cy="216000"/>
            </a:xfrm>
            <a:prstGeom prst="ellipse">
              <a:avLst/>
            </a:prstGeom>
            <a:solidFill>
              <a:srgbClr val="6074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695" y="1523260"/>
            <a:ext cx="6073358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>
                <a:solidFill>
                  <a:srgbClr val="002556"/>
                </a:solidFill>
              </a:rPr>
              <a:t>Итоги прошлого учебного года, </a:t>
            </a:r>
          </a:p>
          <a:p>
            <a:r>
              <a:rPr lang="ru-RU" sz="2400" dirty="0">
                <a:solidFill>
                  <a:srgbClr val="002556"/>
                </a:solidFill>
              </a:rPr>
              <a:t>задачи на новый учебный год:</a:t>
            </a:r>
          </a:p>
          <a:p>
            <a:r>
              <a:rPr lang="ru-RU" sz="2400" b="1" dirty="0" smtClean="0">
                <a:solidFill>
                  <a:srgbClr val="002556"/>
                </a:solidFill>
              </a:rPr>
              <a:t>воспитательная  </a:t>
            </a:r>
            <a:r>
              <a:rPr lang="ru-RU" sz="2400" b="1" dirty="0">
                <a:solidFill>
                  <a:srgbClr val="002556"/>
                </a:solidFill>
              </a:rPr>
              <a:t>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23257" y="4317318"/>
            <a:ext cx="369363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800" dirty="0" smtClean="0"/>
              <a:t>Соколова</a:t>
            </a:r>
          </a:p>
          <a:p>
            <a:pPr algn="r"/>
            <a:r>
              <a:rPr lang="ru-RU" sz="1800" dirty="0" smtClean="0"/>
              <a:t>Евгения </a:t>
            </a:r>
            <a:r>
              <a:rPr lang="ru-RU" sz="1800" dirty="0"/>
              <a:t>В</a:t>
            </a:r>
            <a:r>
              <a:rPr lang="ru-RU" sz="1800" dirty="0" smtClean="0"/>
              <a:t>икторовна</a:t>
            </a:r>
            <a:endParaRPr lang="ru-RU" sz="18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Канск, </a:t>
            </a:r>
            <a:r>
              <a:rPr lang="ru-RU" sz="1800" dirty="0">
                <a:solidFill>
                  <a:schemeClr val="tx1"/>
                </a:solidFill>
              </a:rPr>
              <a:t>2020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0811" y="84480"/>
            <a:ext cx="2577568" cy="733246"/>
            <a:chOff x="232274" y="216576"/>
            <a:chExt cx="2577568" cy="733246"/>
          </a:xfrm>
        </p:grpSpPr>
        <p:pic>
          <p:nvPicPr>
            <p:cNvPr id="28" name="Picture 2" descr="http://tbmc.ru/files/%D1%81%D1%82%D1%80%D1%83%D0%BA%D1%82%D1%83%D1%80%D0%B0/2020.jpg"/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9" t="16323" r="53028" b="71648"/>
            <a:stretch/>
          </p:blipFill>
          <p:spPr bwMode="auto">
            <a:xfrm>
              <a:off x="232274" y="216576"/>
              <a:ext cx="899663" cy="73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43012" y="306200"/>
              <a:ext cx="17668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2"/>
                  </a:solidFill>
                </a:rPr>
                <a:t>СИСТЕМА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ПРОФЕССИОНАЛЬНОГО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3048001" y="979714"/>
            <a:ext cx="2840084" cy="1753688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вовлечение обучающихся в многообразные социальные проекты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6142809" y="960123"/>
            <a:ext cx="2733404" cy="1743889"/>
          </a:xfrm>
          <a:prstGeom prst="cub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потребность студентов колледжа в поддержке их инициатив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163222" y="960123"/>
            <a:ext cx="2732379" cy="1792877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новых стратегических целей и приоритетов в работе со студентами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577340" y="2890159"/>
            <a:ext cx="2801984" cy="676007"/>
          </a:xfrm>
          <a:prstGeom prst="straightConnector1">
            <a:avLst/>
          </a:prstGeom>
          <a:ln w="762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201915" y="3058159"/>
            <a:ext cx="835271" cy="126981"/>
          </a:xfrm>
          <a:prstGeom prst="straightConnector1">
            <a:avLst/>
          </a:prstGeom>
          <a:ln w="76200">
            <a:solidFill>
              <a:srgbClr val="94C27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3"/>
          </p:cNvCxnSpPr>
          <p:nvPr/>
        </p:nvCxnSpPr>
        <p:spPr>
          <a:xfrm flipV="1">
            <a:off x="4556058" y="2704012"/>
            <a:ext cx="2735467" cy="835274"/>
          </a:xfrm>
          <a:prstGeom prst="straightConnector1">
            <a:avLst/>
          </a:prstGeom>
          <a:ln w="76200">
            <a:solidFill>
              <a:srgbClr val="FFD04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779421" y="3714750"/>
            <a:ext cx="3377243" cy="8765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ВОСПИТАТЕЛЬНАЯ ДЕЯТЕЛЬНОСТЬ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0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85751" y="161925"/>
            <a:ext cx="7245403" cy="1074738"/>
          </a:xfrm>
        </p:spPr>
        <p:txBody>
          <a:bodyPr/>
          <a:lstStyle/>
          <a:p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2000" dirty="0" smtClean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 </a:t>
            </a: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воспитательной деятельности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90440" y="1181101"/>
            <a:ext cx="8837675" cy="830997"/>
          </a:xfrm>
          <a:prstGeom prst="rect">
            <a:avLst/>
          </a:prstGeom>
          <a:solidFill>
            <a:srgbClr val="C8D1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-Проектные формы социализации, развития гражданского сознания и патриотизма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08696" y="2409825"/>
            <a:ext cx="8839200" cy="830997"/>
          </a:xfrm>
          <a:prstGeom prst="rect">
            <a:avLst/>
          </a:prstGeom>
          <a:solidFill>
            <a:srgbClr val="C8D1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-Внедрение перспективных форм, методов и средств оздоровительной работы (РИП ГТО)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08696" y="3589357"/>
            <a:ext cx="8801161" cy="461665"/>
          </a:xfrm>
          <a:prstGeom prst="rect">
            <a:avLst/>
          </a:prstGeom>
          <a:solidFill>
            <a:srgbClr val="C8D1E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-Профилактика правонарушений и 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802801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695" y="1523260"/>
            <a:ext cx="6073358" cy="1107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200" b="1" kern="0" dirty="0">
                <a:solidFill>
                  <a:srgbClr val="002060"/>
                </a:solidFill>
                <a:latin typeface="+mn-lt"/>
                <a:ea typeface="Arial"/>
                <a:cs typeface="Arial"/>
              </a:rPr>
              <a:t>ОСНОВНЫЕ </a:t>
            </a:r>
            <a:r>
              <a:rPr lang="ru-RU" sz="2200" b="1" kern="0" dirty="0" smtClean="0">
                <a:solidFill>
                  <a:srgbClr val="002060"/>
                </a:solidFill>
                <a:latin typeface="+mn-lt"/>
                <a:ea typeface="Arial"/>
                <a:cs typeface="Arial"/>
              </a:rPr>
              <a:t>ТРЕНДЫ  </a:t>
            </a:r>
            <a:endParaRPr lang="ru-RU" sz="2200" b="1" kern="0" dirty="0">
              <a:solidFill>
                <a:srgbClr val="002060"/>
              </a:solidFill>
              <a:latin typeface="+mn-lt"/>
              <a:ea typeface="Arial"/>
              <a:cs typeface="Arial"/>
            </a:endParaRPr>
          </a:p>
          <a:p>
            <a:r>
              <a:rPr lang="ru-RU" sz="2200" b="1" dirty="0" smtClean="0">
                <a:solidFill>
                  <a:schemeClr val="accent2"/>
                </a:solidFill>
              </a:rPr>
              <a:t>СРЕДНЕГО </a:t>
            </a:r>
            <a:r>
              <a:rPr lang="ru-RU" sz="2200" b="1" dirty="0">
                <a:solidFill>
                  <a:schemeClr val="accent2"/>
                </a:solidFill>
              </a:rPr>
              <a:t>ПРОФЕССИОНАЛЬНОГО </a:t>
            </a:r>
            <a:r>
              <a:rPr lang="ru-RU" sz="2200" b="1" dirty="0" smtClean="0">
                <a:solidFill>
                  <a:schemeClr val="accent2"/>
                </a:solidFill>
              </a:rPr>
              <a:t>ОБРАЗОВАНИЯ</a:t>
            </a:r>
            <a:endParaRPr lang="ru-RU" sz="2200" b="1" kern="0" dirty="0">
              <a:solidFill>
                <a:srgbClr val="002060"/>
              </a:solidFill>
              <a:latin typeface="+mn-lt"/>
              <a:ea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362777" y="4317318"/>
            <a:ext cx="2654119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Берлинец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Тамара Владимировна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Канск, </a:t>
            </a:r>
            <a:r>
              <a:rPr lang="ru-RU" sz="1800" dirty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811" y="84480"/>
            <a:ext cx="2577568" cy="733246"/>
            <a:chOff x="232274" y="216576"/>
            <a:chExt cx="2577568" cy="733246"/>
          </a:xfrm>
        </p:grpSpPr>
        <p:pic>
          <p:nvPicPr>
            <p:cNvPr id="4" name="Picture 2" descr="http://tbmc.ru/files/%D1%81%D1%82%D1%80%D1%83%D0%BA%D1%82%D1%83%D1%80%D0%B0/2020.jpg"/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9" t="16323" r="53028" b="71648"/>
            <a:stretch/>
          </p:blipFill>
          <p:spPr bwMode="auto">
            <a:xfrm>
              <a:off x="232274" y="216576"/>
              <a:ext cx="899663" cy="73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012" y="306200"/>
              <a:ext cx="17668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2"/>
                  </a:solidFill>
                </a:rPr>
                <a:t>СИСТЕМА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ПРОФЕССИОНАЛЬНОГО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85852" y="535767"/>
            <a:ext cx="189013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1681328"/>
            <a:ext cx="75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+mn-lt"/>
                <a:cs typeface="+mn-cs"/>
              </a:rPr>
              <a:t>Увеличение нагрузки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+mn-cs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+mn-cs"/>
              </a:rPr>
              <a:t>специалистов (техническое сопровождение, индивидуальное сопровождение)</a:t>
            </a:r>
            <a:endParaRPr lang="ru-RU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1197759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2976" y="85723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976" y="172759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178710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+mn-lt"/>
                <a:cs typeface="+mn-cs"/>
              </a:rPr>
              <a:t>Отсутствие технического оснащения у студентов (отсутствует компьютерная техника на 22.04.2020 – 1712 чел)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28749" y="857238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  <a:cs typeface="+mn-cs"/>
              </a:rPr>
              <a:t>Трудности в организации внеурочной занятости </a:t>
            </a:r>
            <a:r>
              <a:rPr lang="ru-RU" sz="1600" dirty="0" err="1" smtClean="0">
                <a:solidFill>
                  <a:prstClr val="black"/>
                </a:solidFill>
                <a:latin typeface="+mn-lt"/>
                <a:cs typeface="+mn-cs"/>
              </a:rPr>
              <a:t>онлайн</a:t>
            </a:r>
            <a:endParaRPr lang="ru-RU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6710" y="16071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ОНЛАЙН </a:t>
            </a: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ВОСПИТАНИЕ</a:t>
            </a:r>
            <a:endParaRPr lang="ru-RU" sz="20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411015"/>
            <a:ext cx="8286808" cy="25717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7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просветительских, профилактических мероприятий, </a:t>
            </a:r>
            <a:r>
              <a:rPr lang="ru-RU" sz="1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тренинговых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занятий </a:t>
            </a:r>
            <a:r>
              <a:rPr lang="ru-RU" sz="1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 колледжных и участие в краевых, Всероссийских </a:t>
            </a:r>
            <a:r>
              <a:rPr lang="ru-RU" sz="1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онлайн-конкурсах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выставках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факультативов, творческих объединений </a:t>
            </a:r>
            <a:r>
              <a:rPr lang="ru-RU" sz="1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педагогическим коллективом,  родителями (в т.ч. родительские собрания), межведомственное взаимодействие  </a:t>
            </a:r>
            <a:r>
              <a:rPr lang="ru-RU" sz="1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123951" y="234918"/>
            <a:ext cx="7245403" cy="83982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Социальная активность</a:t>
            </a:r>
            <a:b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</a:br>
            <a:endParaRPr lang="ru-RU" sz="2800" dirty="0">
              <a:solidFill>
                <a:srgbClr val="485A73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0C46E418-7443-4194-9041-FA8E26699F15}" type="slidenum">
              <a:rPr lang="ru-RU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0" y="1200152"/>
          <a:ext cx="5200651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5200801" imgH="3248112" progId="Excel.Sheet.8">
                  <p:embed/>
                </p:oleObj>
              </mc:Choice>
              <mc:Fallback>
                <p:oleObj name="Worksheet" r:id="rId4" imgW="5200801" imgH="324811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2"/>
                        <a:ext cx="5200651" cy="306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242310" y="1276351"/>
            <a:ext cx="3686174" cy="6309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Цель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2310" y="2038351"/>
            <a:ext cx="3686174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Развитие </a:t>
            </a:r>
            <a:r>
              <a:rPr lang="ru-RU" dirty="0"/>
              <a:t>добровольчества,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развитие </a:t>
            </a:r>
            <a:r>
              <a:rPr lang="ru-RU" dirty="0"/>
              <a:t>талантов </a:t>
            </a:r>
            <a:endParaRPr lang="ru-RU" dirty="0"/>
          </a:p>
          <a:p>
            <a:pPr algn="ctr">
              <a:defRPr/>
            </a:pPr>
            <a:r>
              <a:rPr lang="ru-RU" dirty="0"/>
              <a:t>и </a:t>
            </a:r>
            <a:r>
              <a:rPr lang="ru-RU" dirty="0"/>
              <a:t>способностей у детей </a:t>
            </a:r>
            <a:endParaRPr lang="ru-RU" dirty="0"/>
          </a:p>
          <a:p>
            <a:pPr algn="ctr">
              <a:defRPr/>
            </a:pPr>
            <a:r>
              <a:rPr lang="ru-RU" dirty="0"/>
              <a:t>и </a:t>
            </a:r>
            <a:r>
              <a:rPr lang="ru-RU" dirty="0"/>
              <a:t>молодежи, в том числе студентов, путем поддержки общественных инициатив </a:t>
            </a:r>
            <a:r>
              <a:rPr lang="ru-RU" dirty="0" smtClean="0"/>
              <a:t>и </a:t>
            </a:r>
            <a:r>
              <a:rPr lang="ru-RU" dirty="0"/>
              <a:t>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3383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050" y="171450"/>
            <a:ext cx="6838950" cy="742950"/>
          </a:xfrm>
        </p:spPr>
        <p:txBody>
          <a:bodyPr/>
          <a:lstStyle/>
          <a:p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</a:t>
            </a:r>
            <a:r>
              <a:rPr lang="ru-RU" sz="2800" dirty="0" err="1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юбилея Великой Победы </a:t>
            </a:r>
            <a:endParaRPr lang="ru-RU" sz="2800" dirty="0">
              <a:solidFill>
                <a:srgbClr val="485A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9FCF-A914-48F2-B683-2DA25CBA0E6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82948" name="Picture 4" descr="http://merchiumru.gcdn.co/users/39257/images/watermarked/3/detailed/35/9970-65-3.jpg?t=1581518677"/>
          <p:cNvPicPr>
            <a:picLocks noChangeAspect="1" noChangeArrowheads="1"/>
          </p:cNvPicPr>
          <p:nvPr/>
        </p:nvPicPr>
        <p:blipFill>
          <a:blip r:embed="rId2" cstate="print"/>
          <a:srcRect r="1042" b="4250"/>
          <a:stretch>
            <a:fillRect/>
          </a:stretch>
        </p:blipFill>
        <p:spPr bwMode="auto">
          <a:xfrm>
            <a:off x="0" y="130968"/>
            <a:ext cx="2303533" cy="2228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2" y="833377"/>
            <a:ext cx="4324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Мероприятия, акции: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«Георгиевская ленточка»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«Бессмертный полк»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«Свеча памяти»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«Блокадный хлеб»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464593"/>
            <a:ext cx="8320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  Конкурс </a:t>
            </a:r>
            <a:r>
              <a:rPr lang="ru-RU" sz="2000" dirty="0" smtClean="0"/>
              <a:t>«Война, беда, мечта и юность» Министерства культуры Красноярского края.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 Краевой </a:t>
            </a:r>
            <a:r>
              <a:rPr lang="ru-RU" sz="2000" dirty="0" smtClean="0"/>
              <a:t>конкурс рисунков, посвященных Дню Победы от «Молодежь СПО Красноярского края».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 Всероссийский </a:t>
            </a:r>
            <a:r>
              <a:rPr lang="ru-RU" sz="2000" dirty="0" smtClean="0"/>
              <a:t>конкурс «Война. Народ. Победа» сетевого издания «Педагогическая олимпиада», посвященный празднованию75-летия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2755662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28600" y="234918"/>
            <a:ext cx="9144000" cy="8398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физической культуры </a:t>
            </a:r>
            <a:br>
              <a:rPr lang="ru-RU" sz="31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оздоровление (РИП  ГТО)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0C46E418-7443-4194-9041-FA8E26699F15}" type="slidenum">
              <a:rPr lang="ru-RU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0" y="1200150"/>
          <a:ext cx="521970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5219504" imgH="3286119" progId="Excel.Sheet.8">
                  <p:embed/>
                </p:oleObj>
              </mc:Choice>
              <mc:Fallback>
                <p:oleObj name="Worksheet" r:id="rId4" imgW="5219504" imgH="328611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0"/>
                        <a:ext cx="5219700" cy="310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242310" y="1276351"/>
            <a:ext cx="3686174" cy="6309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Цель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2310" y="2038350"/>
            <a:ext cx="3686174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Формирование у обучающихся потребности в регулярных занятиях физической культурой и спортом; использование средств физической культуры и спорта в оздоровлении;</a:t>
            </a:r>
          </a:p>
          <a:p>
            <a:pPr algn="ctr"/>
            <a:r>
              <a:rPr lang="ru-RU" dirty="0" smtClean="0"/>
              <a:t>совершенствование физкультурно-оздоровительной и спортивно-массовой работы в колледже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601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14324" y="234918"/>
            <a:ext cx="8829675" cy="839820"/>
          </a:xfrm>
        </p:spPr>
        <p:txBody>
          <a:bodyPr/>
          <a:lstStyle/>
          <a:p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просвещение и сопровождение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0C46E418-7443-4194-9041-FA8E26699F15}" type="slidenum">
              <a:rPr lang="ru-RU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0" y="1200152"/>
          <a:ext cx="5191125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5191042" imgH="3324125" progId="Excel.Sheet.8">
                  <p:embed/>
                </p:oleObj>
              </mc:Choice>
              <mc:Fallback>
                <p:oleObj name="Worksheet" r:id="rId4" imgW="5191042" imgH="33241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2"/>
                        <a:ext cx="5191125" cy="314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242310" y="1276351"/>
            <a:ext cx="3686174" cy="6309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Цель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2310" y="2038350"/>
            <a:ext cx="3686174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Обеспечение полноценного психического и личностного развития  всех участников образовательного процесса, в соответствии с их индивидуальными особенностями и возможностями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01158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09574" y="234918"/>
            <a:ext cx="8734425" cy="839820"/>
          </a:xfrm>
        </p:spPr>
        <p:txBody>
          <a:bodyPr/>
          <a:lstStyle/>
          <a:p>
            <a:r>
              <a:rPr lang="ru-RU" sz="28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противоправных действий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0C46E418-7443-4194-9041-FA8E26699F15}" type="slidenum">
              <a:rPr lang="ru-RU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1" y="1200152"/>
          <a:ext cx="52197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4" imgW="5219504" imgH="3095678" progId="Excel.Sheet.8">
                  <p:embed/>
                </p:oleObj>
              </mc:Choice>
              <mc:Fallback>
                <p:oleObj name="Worksheet" r:id="rId4" imgW="5219504" imgH="30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200152"/>
                        <a:ext cx="52197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242310" y="1276351"/>
            <a:ext cx="3686174" cy="6309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Цель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2310" y="2038350"/>
            <a:ext cx="3686174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Недопущение совершения обучающимися правонарушений, преступлений; сопровождение (реабилитация и адаптация) студентов </a:t>
            </a:r>
            <a:r>
              <a:rPr lang="ru-RU" dirty="0" err="1" smtClean="0"/>
              <a:t>подучетных</a:t>
            </a:r>
            <a:r>
              <a:rPr lang="ru-RU" dirty="0" smtClean="0"/>
              <a:t> категорий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5749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3" y="341315"/>
            <a:ext cx="8368363" cy="495383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ВОСПИТАНИЯ (НОВАЦИИ)</a:t>
            </a: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 flipH="1">
            <a:off x="4000496" y="1009714"/>
            <a:ext cx="3459374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ПРОФЕССИОНАЛЬНОЕ ВОСПИТАНИЕ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 flipH="1">
            <a:off x="8001024" y="1071552"/>
            <a:ext cx="857256" cy="61989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 flipH="1">
            <a:off x="3929058" y="2027706"/>
            <a:ext cx="3654640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4"/>
                </a:solidFill>
                <a:latin typeface="+mj-lt"/>
              </a:rPr>
              <a:t>МОЛОДЕЖНОЕ ПРЕДПРИНИМАТЕЛЬСТВО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 flipH="1">
            <a:off x="8001024" y="2143122"/>
            <a:ext cx="838214" cy="61989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4643438" y="3228273"/>
            <a:ext cx="2876536" cy="117724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+mj-lt"/>
              </a:rPr>
              <a:t>ЭКОЛОГИЧЕСКОЕ ВОСПИТАНИЕ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01024" y="3321849"/>
            <a:ext cx="838222" cy="61989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715272" y="1125131"/>
            <a:ext cx="794" cy="289639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8600" y="857238"/>
            <a:ext cx="4343400" cy="3570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Ориентиры воспитания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(изменения в Закон об образовании в РФ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01.09.2020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уточнено понятие </a:t>
            </a:r>
            <a:r>
              <a:rPr lang="ru-RU" dirty="0">
                <a:solidFill>
                  <a:srgbClr val="C00000"/>
                </a:solidFill>
              </a:rPr>
              <a:t>«воспитание»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 образовательную </a:t>
            </a:r>
            <a:r>
              <a:rPr lang="ru-RU" dirty="0" smtClean="0"/>
              <a:t>программу включены: </a:t>
            </a:r>
            <a:r>
              <a:rPr lang="ru-RU" dirty="0" smtClean="0">
                <a:solidFill>
                  <a:srgbClr val="C00000"/>
                </a:solidFill>
              </a:rPr>
              <a:t>программа </a:t>
            </a:r>
            <a:r>
              <a:rPr lang="ru-RU" dirty="0" smtClean="0">
                <a:solidFill>
                  <a:srgbClr val="C00000"/>
                </a:solidFill>
              </a:rPr>
              <a:t>воспитания,  </a:t>
            </a:r>
            <a:r>
              <a:rPr lang="ru-RU" dirty="0" smtClean="0">
                <a:solidFill>
                  <a:srgbClr val="C00000"/>
                </a:solidFill>
              </a:rPr>
              <a:t>календарный план воспитательной   </a:t>
            </a:r>
            <a:r>
              <a:rPr lang="ru-RU" dirty="0" smtClean="0">
                <a:solidFill>
                  <a:srgbClr val="C00000"/>
                </a:solidFill>
              </a:rPr>
              <a:t>работы</a:t>
            </a:r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рограмма воспитания разрабатывается </a:t>
            </a:r>
            <a:r>
              <a:rPr lang="ru-RU" dirty="0"/>
              <a:t>и утверждается </a:t>
            </a:r>
            <a:r>
              <a:rPr lang="ru-RU" dirty="0">
                <a:solidFill>
                  <a:srgbClr val="C00000"/>
                </a:solidFill>
              </a:rPr>
              <a:t>самостоятельно </a:t>
            </a:r>
            <a:r>
              <a:rPr lang="ru-RU" dirty="0" smtClean="0"/>
              <a:t>образовательной организацией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 их разработке имеют право принимать </a:t>
            </a:r>
            <a:r>
              <a:rPr lang="ru-RU" dirty="0">
                <a:solidFill>
                  <a:srgbClr val="C00000"/>
                </a:solidFill>
              </a:rPr>
              <a:t>участие</a:t>
            </a:r>
            <a:r>
              <a:rPr lang="ru-RU" dirty="0"/>
              <a:t> советы обучающихся, советы родителей, представительные органы обучающихся</a:t>
            </a:r>
          </a:p>
          <a:p>
            <a:endParaRPr lang="ru-RU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43022" y="341314"/>
            <a:ext cx="7206343" cy="673099"/>
          </a:xfrm>
        </p:spPr>
        <p:txBody>
          <a:bodyPr/>
          <a:lstStyle/>
          <a:p>
            <a:pPr algn="l"/>
            <a:r>
              <a:rPr lang="ru-RU" b="1" dirty="0" smtClean="0"/>
              <a:t>Задачи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7157" y="1495419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1"/>
                </a:solidFill>
                <a:latin typeface="+mj-lt"/>
              </a:rPr>
              <a:t>01.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0166" y="3107535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Разработать рабочую программу воспитания, </a:t>
            </a:r>
          </a:p>
          <a:p>
            <a:r>
              <a:rPr lang="ru-RU" sz="2000" dirty="0" smtClean="0"/>
              <a:t>календарный план воспитательной работы с учетом  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23" y="3139688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 smtClean="0">
                <a:solidFill>
                  <a:schemeClr val="accent3"/>
                </a:solidFill>
                <a:latin typeface="+mj-lt"/>
              </a:rPr>
              <a:t>0</a:t>
            </a:r>
            <a:r>
              <a:rPr lang="ru-RU" sz="4050" b="1" dirty="0" smtClean="0">
                <a:solidFill>
                  <a:schemeClr val="accent3"/>
                </a:solidFill>
                <a:latin typeface="+mj-lt"/>
              </a:rPr>
              <a:t>2</a:t>
            </a:r>
            <a:r>
              <a:rPr lang="en-US" sz="4050" b="1" dirty="0" smtClean="0">
                <a:solidFill>
                  <a:schemeClr val="accent3"/>
                </a:solidFill>
                <a:latin typeface="+mj-lt"/>
              </a:rPr>
              <a:t>.</a:t>
            </a:r>
            <a:endParaRPr lang="en-US" sz="405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1571604" y="1339445"/>
            <a:ext cx="701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Организовать работу по приоритетным направлениям воспитания: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-профессиональное воспитание;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-экологическое воспитание;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-молодежное предпринимательство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8" y="31908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oogle Shape;254;p30"/>
          <p:cNvCxnSpPr/>
          <p:nvPr/>
        </p:nvCxnSpPr>
        <p:spPr>
          <a:xfrm>
            <a:off x="1571604" y="987387"/>
            <a:ext cx="1828821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395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774" y="1523261"/>
            <a:ext cx="6260279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/>
              <a:t>Анализ результатов </a:t>
            </a:r>
            <a:endParaRPr lang="ru-RU" sz="2400" dirty="0" smtClean="0"/>
          </a:p>
          <a:p>
            <a:r>
              <a:rPr lang="ru-RU" sz="2400" dirty="0" smtClean="0"/>
              <a:t>2019-2020 </a:t>
            </a:r>
            <a:r>
              <a:rPr lang="ru-RU" sz="2400" dirty="0"/>
              <a:t>учебного года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2020-21 </a:t>
            </a:r>
            <a:r>
              <a:rPr lang="ru-RU" sz="2400" dirty="0"/>
              <a:t>учебный год: </a:t>
            </a:r>
            <a:endParaRPr lang="ru-RU" sz="2400" dirty="0" smtClean="0"/>
          </a:p>
          <a:p>
            <a:r>
              <a:rPr lang="ru-RU" sz="2400" dirty="0" smtClean="0"/>
              <a:t>задачи</a:t>
            </a:r>
            <a:r>
              <a:rPr lang="ru-RU" sz="2400" dirty="0"/>
              <a:t>, основные </a:t>
            </a:r>
            <a:r>
              <a:rPr lang="ru-RU" sz="2400" dirty="0" smtClean="0"/>
              <a:t>тренды СПО</a:t>
            </a:r>
            <a:endParaRPr lang="ru-RU" sz="2400" b="1" dirty="0">
              <a:solidFill>
                <a:srgbClr val="0025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Канск, </a:t>
            </a:r>
            <a:r>
              <a:rPr lang="ru-RU" sz="1800" dirty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425" y="293234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КГБПОУ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Канский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технологический колледж»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 педагогического совета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81946"/>
              </p:ext>
            </p:extLst>
          </p:nvPr>
        </p:nvGraphicFramePr>
        <p:xfrm>
          <a:off x="190500" y="929037"/>
          <a:ext cx="8712200" cy="3628263"/>
        </p:xfrm>
        <a:graphic>
          <a:graphicData uri="http://schemas.openxmlformats.org/drawingml/2006/table">
            <a:tbl>
              <a:tblPr firstRow="1" firstCol="1" bandRow="1"/>
              <a:tblGrid>
                <a:gridCol w="6821814"/>
                <a:gridCol w="1890386"/>
              </a:tblGrid>
              <a:tr h="120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подготовку студентов выпускных курсов к прохождению промежуточной и итоговой аттестации  в формате демонстрационного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экзамена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Гончарова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актуализацию основных профессиональных образовательных программ с целью формирования цифровых компетенций у обучающихся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Гончарова С.А.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Внедрить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образовательную и управленческую деятельность автоматизированных систем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колледж  и 1С Колледж ПРО 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Гудков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1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99332" y="868508"/>
            <a:ext cx="3984254" cy="2353655"/>
          </a:xfrm>
          <a:prstGeom prst="rect">
            <a:avLst/>
          </a:prstGeom>
          <a:noFill/>
          <a:ln w="12700">
            <a:solidFill>
              <a:srgbClr val="C1152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17960" r="33679" b="27379"/>
          <a:stretch/>
        </p:blipFill>
        <p:spPr bwMode="auto">
          <a:xfrm>
            <a:off x="457199" y="786777"/>
            <a:ext cx="3895432" cy="231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276046" y="3243022"/>
            <a:ext cx="4438458" cy="1877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800" dirty="0"/>
              <a:t> </a:t>
            </a:r>
            <a:r>
              <a:rPr lang="ru-RU" sz="1600" dirty="0" smtClean="0"/>
              <a:t>ФЕДЕРАЛЬНЫЙ </a:t>
            </a:r>
            <a:r>
              <a:rPr lang="ru-RU" sz="1600" dirty="0"/>
              <a:t>ПРОЕКТ </a:t>
            </a:r>
          </a:p>
          <a:p>
            <a:pPr algn="ctr"/>
            <a:r>
              <a:rPr lang="ru-RU" sz="1600" dirty="0"/>
              <a:t>«Молодые </a:t>
            </a:r>
            <a:r>
              <a:rPr lang="ru-RU" sz="1600" dirty="0" smtClean="0"/>
              <a:t>профессионалы»</a:t>
            </a:r>
          </a:p>
          <a:p>
            <a:pPr algn="ctr"/>
            <a:r>
              <a:rPr lang="ru-RU" sz="1600" dirty="0" smtClean="0"/>
              <a:t>«Цифровая образовательная среда»</a:t>
            </a:r>
          </a:p>
          <a:p>
            <a:pPr marL="285750" indent="-285750">
              <a:buFontTx/>
              <a:buChar char="-"/>
            </a:pPr>
            <a:endParaRPr lang="ru-RU" sz="1100" b="1" dirty="0" smtClean="0"/>
          </a:p>
          <a:p>
            <a:pPr marL="285750" indent="-285750">
              <a:buFontTx/>
              <a:buChar char="-"/>
            </a:pPr>
            <a:r>
              <a:rPr lang="ru-RU" sz="1100" b="1" dirty="0" smtClean="0"/>
              <a:t>инфраструктура:</a:t>
            </a:r>
            <a:r>
              <a:rPr lang="ru-RU" sz="1100" dirty="0" smtClean="0"/>
              <a:t> мастерские, ЦОПП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/>
              <a:t>содержание</a:t>
            </a:r>
            <a:r>
              <a:rPr lang="ru-RU" sz="1100" dirty="0" smtClean="0"/>
              <a:t>: новый перечень профессий СПО, короткие программы, повышение квалификации</a:t>
            </a:r>
          </a:p>
          <a:p>
            <a:pPr marL="285750" indent="-285750">
              <a:buFontTx/>
              <a:buChar char="-"/>
            </a:pPr>
            <a:r>
              <a:rPr lang="ru-RU" sz="1100" b="1" dirty="0"/>
              <a:t>у</a:t>
            </a:r>
            <a:r>
              <a:rPr lang="ru-RU" sz="1100" b="1" dirty="0" smtClean="0"/>
              <a:t>правление</a:t>
            </a:r>
            <a:r>
              <a:rPr lang="ru-RU" sz="1100" dirty="0" smtClean="0"/>
              <a:t>: </a:t>
            </a:r>
            <a:r>
              <a:rPr lang="ru-RU" sz="1100" dirty="0"/>
              <a:t>вовлечение работодателей в </a:t>
            </a:r>
            <a:r>
              <a:rPr lang="ru-RU" sz="1100" dirty="0" smtClean="0"/>
              <a:t>управление,</a:t>
            </a:r>
            <a:endParaRPr lang="ru-RU" sz="1100" dirty="0"/>
          </a:p>
          <a:p>
            <a:pPr marL="285750" indent="-285750">
              <a:buFontTx/>
              <a:buChar char="-"/>
            </a:pPr>
            <a:r>
              <a:rPr lang="ru-RU" sz="1100" dirty="0" smtClean="0"/>
              <a:t>наставничество 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4563372" y="3564430"/>
            <a:ext cx="440745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846050" y="968361"/>
            <a:ext cx="3883585" cy="2253802"/>
          </a:xfrm>
          <a:prstGeom prst="rect">
            <a:avLst/>
          </a:prstGeom>
          <a:noFill/>
          <a:ln w="12700">
            <a:solidFill>
              <a:srgbClr val="C1152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03089" y="4861645"/>
            <a:ext cx="1964221" cy="271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9638" y="793828"/>
            <a:ext cx="3783984" cy="2311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9678" y="1434163"/>
            <a:ext cx="323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МОДЕРНИЗАЦИИ СРЕДНЕГО ПРОФЕССИОНАЛЬНОГО ОБРАЗОВАНИЯ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КРАСНОЯРСКОМ КРАЕ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2020 – 2024 ГОДЫ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05263" y="2889961"/>
            <a:ext cx="202933" cy="215818"/>
          </a:xfrm>
          <a:prstGeom prst="rect">
            <a:avLst/>
          </a:prstGeom>
          <a:solidFill>
            <a:srgbClr val="C1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18" y="2908133"/>
            <a:ext cx="2016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2710" y="178126"/>
            <a:ext cx="5374256" cy="3693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ТРЕНДЫ</a:t>
            </a:r>
            <a:endParaRPr lang="ru-RU" sz="2000" dirty="0">
              <a:solidFill>
                <a:srgbClr val="485A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8255" y="3348164"/>
            <a:ext cx="4302227" cy="18004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800" dirty="0"/>
              <a:t> </a:t>
            </a:r>
            <a:r>
              <a:rPr lang="ru-RU" sz="1600" dirty="0"/>
              <a:t>РЕГИОНАЛЬНЫЙ </a:t>
            </a:r>
            <a:r>
              <a:rPr lang="ru-RU" sz="1600" dirty="0" smtClean="0"/>
              <a:t>АСПЕКТ</a:t>
            </a:r>
          </a:p>
          <a:p>
            <a:pPr algn="ctr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100" dirty="0" smtClean="0"/>
              <a:t>содействие </a:t>
            </a:r>
            <a:r>
              <a:rPr lang="ru-RU" sz="1100" dirty="0"/>
              <a:t>успешной профессиональной траектории жителей края </a:t>
            </a:r>
            <a:r>
              <a:rPr lang="ru-RU" sz="1100" dirty="0" smtClean="0"/>
              <a:t>с учетом требований к квалификации: </a:t>
            </a:r>
            <a:r>
              <a:rPr lang="ru-RU" sz="1100" b="1" dirty="0" smtClean="0"/>
              <a:t>адаптивность, предприимчивость</a:t>
            </a:r>
          </a:p>
          <a:p>
            <a:pPr marL="285750" indent="-285750">
              <a:buFontTx/>
              <a:buChar char="-"/>
            </a:pPr>
            <a:r>
              <a:rPr lang="ru-RU" sz="1100" b="1" dirty="0"/>
              <a:t>развертывания кооперации </a:t>
            </a:r>
            <a:r>
              <a:rPr lang="ru-RU" sz="1100" dirty="0" smtClean="0"/>
              <a:t>ПОУ с  </a:t>
            </a:r>
            <a:r>
              <a:rPr lang="ru-RU" sz="1100" dirty="0"/>
              <a:t>профессиональными сообществами, некоммерческими организациями, органами </a:t>
            </a:r>
            <a:r>
              <a:rPr lang="ru-RU" sz="1100" dirty="0" smtClean="0"/>
              <a:t>управления</a:t>
            </a:r>
            <a:r>
              <a:rPr lang="ru-RU" sz="1100" dirty="0"/>
              <a:t>, </a:t>
            </a:r>
            <a:r>
              <a:rPr lang="ru-RU" sz="1100" dirty="0" smtClean="0"/>
              <a:t>бизнес-сообществами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60340"/>
            <a:ext cx="7886700" cy="993775"/>
          </a:xfrm>
        </p:spPr>
        <p:txBody>
          <a:bodyPr/>
          <a:lstStyle/>
          <a:p>
            <a:r>
              <a:rPr lang="ru-RU" sz="320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 педагогического совета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98978"/>
              </p:ext>
            </p:extLst>
          </p:nvPr>
        </p:nvGraphicFramePr>
        <p:xfrm>
          <a:off x="165100" y="649637"/>
          <a:ext cx="8864600" cy="4300220"/>
        </p:xfrm>
        <a:graphic>
          <a:graphicData uri="http://schemas.openxmlformats.org/drawingml/2006/table">
            <a:tbl>
              <a:tblPr firstRow="1" firstCol="1" bandRow="1"/>
              <a:tblGrid>
                <a:gridCol w="6702425"/>
                <a:gridCol w="2162175"/>
              </a:tblGrid>
              <a:tr h="120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71" marR="33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работу по приоритетным направлениям воспитания: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-профессиональное воспитание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-экологическое воспитание;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-молодежное предпринимательство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2159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Соколова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рабочую программу воспитания, календарный план воспитательной работы с учетом   изменений в Федеральный закон "Об образовании в Российской Федерации" по вопросам воспитания обучающихся"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Соколова Е.В.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Увеличить  доходы внебюджетных средств за счет реализации гибких (коротких) образовательных программ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Михиекнкова Н.Л.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реализацию обучающих программ по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самозанятости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предпринимательству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Михиенкова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745" y="163803"/>
            <a:ext cx="6269182" cy="861434"/>
          </a:xfrm>
        </p:spPr>
        <p:txBody>
          <a:bodyPr/>
          <a:lstStyle/>
          <a:p>
            <a:r>
              <a:rPr lang="ru-RU" sz="2800" dirty="0" smtClean="0"/>
              <a:t>Реализация федерального проекта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«Молодые профессионалы»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184235"/>
              </p:ext>
            </p:extLst>
          </p:nvPr>
        </p:nvGraphicFramePr>
        <p:xfrm>
          <a:off x="182274" y="1218479"/>
          <a:ext cx="8767762" cy="360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5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745" y="163803"/>
            <a:ext cx="6269182" cy="861434"/>
          </a:xfrm>
        </p:spPr>
        <p:txBody>
          <a:bodyPr/>
          <a:lstStyle/>
          <a:p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«Молодые профессионалы»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738102"/>
              </p:ext>
            </p:extLst>
          </p:nvPr>
        </p:nvGraphicFramePr>
        <p:xfrm>
          <a:off x="376238" y="1169988"/>
          <a:ext cx="8767762" cy="300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93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91190" y="4865537"/>
            <a:ext cx="2352810" cy="2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1" name="Google Shape;74;p10"/>
          <p:cNvSpPr/>
          <p:nvPr/>
        </p:nvSpPr>
        <p:spPr>
          <a:xfrm>
            <a:off x="6496053" y="0"/>
            <a:ext cx="2647949" cy="5158092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4016896" y="3871641"/>
            <a:ext cx="15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4095256" y="2277112"/>
            <a:ext cx="327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09842" y="1285062"/>
            <a:ext cx="638208" cy="32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4571" y="1677639"/>
            <a:ext cx="6073358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 smtClean="0">
                <a:solidFill>
                  <a:srgbClr val="002556"/>
                </a:solidFill>
              </a:rPr>
              <a:t>Итоги прошлого учебного года, </a:t>
            </a:r>
          </a:p>
          <a:p>
            <a:r>
              <a:rPr lang="ru-RU" sz="2400" dirty="0" smtClean="0">
                <a:solidFill>
                  <a:srgbClr val="002556"/>
                </a:solidFill>
              </a:rPr>
              <a:t>задачи на новый учебный год: </a:t>
            </a:r>
          </a:p>
          <a:p>
            <a:r>
              <a:rPr lang="ru-RU" sz="2400" b="1" dirty="0" smtClean="0">
                <a:solidFill>
                  <a:srgbClr val="002556"/>
                </a:solidFill>
              </a:rPr>
              <a:t>учебно-методическая работа</a:t>
            </a:r>
            <a:endParaRPr lang="ru-RU" sz="2400" b="1" dirty="0">
              <a:solidFill>
                <a:srgbClr val="0025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" y="4563"/>
            <a:ext cx="979934" cy="10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467755" y="4317318"/>
            <a:ext cx="2549155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Гончарова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Светлана Алексеевна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87826" y="4680869"/>
            <a:ext cx="504000" cy="0"/>
          </a:xfrm>
          <a:prstGeom prst="line">
            <a:avLst/>
          </a:prstGeom>
          <a:ln w="12700">
            <a:solidFill>
              <a:srgbClr val="0C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9829" y="4496203"/>
            <a:ext cx="143340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Канск, </a:t>
            </a:r>
            <a:r>
              <a:rPr lang="ru-RU" sz="1800" dirty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9878" y="94644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9878" y="1348749"/>
            <a:ext cx="1144007" cy="11440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883315" y="2602854"/>
            <a:ext cx="1144007" cy="114400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1" y="276953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 descr="C:\Users\zalega\Desktop\!!!!!!!!1\bioinfo_icon.png"/>
          <p:cNvPicPr>
            <a:picLocks noChangeAspect="1" noChangeArrowheads="1"/>
          </p:cNvPicPr>
          <p:nvPr/>
        </p:nvPicPr>
        <p:blipFill>
          <a:blip r:embed="rId4">
            <a:lum contrast="98000"/>
          </a:blip>
          <a:srcRect/>
          <a:stretch>
            <a:fillRect/>
          </a:stretch>
        </p:blipFill>
        <p:spPr bwMode="auto">
          <a:xfrm>
            <a:off x="6750873" y="1429966"/>
            <a:ext cx="947478" cy="9143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7885483" y="97170"/>
            <a:ext cx="1144007" cy="1144007"/>
          </a:xfrm>
          <a:prstGeom prst="rect">
            <a:avLst/>
          </a:prstGeom>
          <a:blipFill dpi="0" rotWithShape="1">
            <a:blip r:embed="rId5"/>
            <a:srcRect/>
            <a:tile tx="-285750" ty="-152400" sx="55000" sy="5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8" y="3845504"/>
            <a:ext cx="1146175" cy="11461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76" y="3998254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883313" y="1348749"/>
            <a:ext cx="1144007" cy="1144007"/>
          </a:xfrm>
          <a:prstGeom prst="rect">
            <a:avLst/>
          </a:prstGeom>
          <a:blipFill dpi="0" rotWithShape="1">
            <a:blip r:embed="rId9"/>
            <a:srcRect/>
            <a:tile tx="-273050" ty="0" sx="25000" sy="25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3" y="387199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9878" y="2602854"/>
            <a:ext cx="1144007" cy="1144007"/>
          </a:xfrm>
          <a:prstGeom prst="rect">
            <a:avLst/>
          </a:prstGeom>
          <a:blipFill dpi="0" rotWithShape="1">
            <a:blip r:embed="rId11"/>
            <a:srcRect/>
            <a:tile tx="-349250" ty="-88900" sx="58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_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874" y="173443"/>
            <a:ext cx="779144" cy="98640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811" y="84480"/>
            <a:ext cx="2577568" cy="733246"/>
            <a:chOff x="232274" y="216576"/>
            <a:chExt cx="2577568" cy="733246"/>
          </a:xfrm>
        </p:grpSpPr>
        <p:pic>
          <p:nvPicPr>
            <p:cNvPr id="4" name="Picture 2" descr="http://tbmc.ru/files/%D1%81%D1%82%D1%80%D1%83%D0%BA%D1%82%D1%83%D1%80%D0%B0/2020.jpg"/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9" t="16323" r="53028" b="71648"/>
            <a:stretch/>
          </p:blipFill>
          <p:spPr bwMode="auto">
            <a:xfrm>
              <a:off x="232274" y="216576"/>
              <a:ext cx="899663" cy="73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012" y="306200"/>
              <a:ext cx="17668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accent2"/>
                  </a:solidFill>
                </a:rPr>
                <a:t>СИСТЕМА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ПРОФЕССИОНАЛЬНОГО </a:t>
              </a:r>
            </a:p>
            <a:p>
              <a:r>
                <a:rPr lang="ru-RU" sz="1000" dirty="0">
                  <a:solidFill>
                    <a:schemeClr val="accent2"/>
                  </a:solidFill>
                </a:rPr>
                <a:t>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6260" y="2580229"/>
            <a:ext cx="4047019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050" dirty="0" smtClean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050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ДЛЯ ОНЛАЙН ОБУЧЕНИЯ, чел. от опрошенных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33577" t="32183" r="51788" b="41344"/>
          <a:stretch/>
        </p:blipFill>
        <p:spPr bwMode="auto">
          <a:xfrm>
            <a:off x="159332" y="1589422"/>
            <a:ext cx="810623" cy="847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55356" t="32183" r="39124" b="59579"/>
          <a:stretch/>
        </p:blipFill>
        <p:spPr bwMode="auto">
          <a:xfrm>
            <a:off x="994297" y="1917419"/>
            <a:ext cx="351179" cy="274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Выгнутая вверх стрелка 13"/>
          <p:cNvSpPr/>
          <p:nvPr/>
        </p:nvSpPr>
        <p:spPr>
          <a:xfrm rot="5155956">
            <a:off x="768169" y="1510653"/>
            <a:ext cx="394889" cy="136889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64638" y="1053998"/>
            <a:ext cx="2965902" cy="4714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 fontAlgn="auto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пандемии  доля педагогов-пользователей онлайн-ресурсов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78828" y="1810060"/>
            <a:ext cx="2596625" cy="2564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марте – июне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педагогов-пользователей онлайн-ресурсов </a:t>
            </a:r>
          </a:p>
          <a:p>
            <a:pPr algn="l" defTabSz="685800" fontAlgn="auto"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возросла до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11225"/>
              </p:ext>
            </p:extLst>
          </p:nvPr>
        </p:nvGraphicFramePr>
        <p:xfrm>
          <a:off x="0" y="3032423"/>
          <a:ext cx="3776874" cy="154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52" y="4787695"/>
            <a:ext cx="3941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prstClr val="black"/>
                </a:solidFill>
                <a:latin typeface="Calibri"/>
                <a:cs typeface="+mn-cs"/>
              </a:rPr>
              <a:t>*Данные по результатам исследования ЦРПО, апрель 2020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15668" y="474875"/>
            <a:ext cx="148960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485A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904" y="1685914"/>
            <a:ext cx="338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учебной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нагрузки 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 (техническое сопровождение, индивидуальное сопровождение)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6366" y="118691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5632" y="73876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6366" y="17809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4683" y="1102901"/>
            <a:ext cx="3275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Отсутствие технического оснащения у студентов (отсутствует компьютерная техника на 22.04.2020 – 1712 чел)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96904" y="757505"/>
            <a:ext cx="3171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+mn-lt"/>
                <a:cs typeface="+mn-cs"/>
              </a:rPr>
              <a:t>Трудности в организации </a:t>
            </a: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производственных практик и ДЭ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" cy="106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33140" t="48063" r="50289" b="24790"/>
          <a:stretch/>
        </p:blipFill>
        <p:spPr bwMode="auto">
          <a:xfrm>
            <a:off x="162626" y="822108"/>
            <a:ext cx="852719" cy="788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55526" t="48063" r="30959" b="40380"/>
          <a:stretch/>
        </p:blipFill>
        <p:spPr bwMode="auto">
          <a:xfrm>
            <a:off x="883336" y="1006025"/>
            <a:ext cx="695492" cy="335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69" y="147093"/>
            <a:ext cx="627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ОНЛАЙН ОБУЧЕНИЕ В СИСТЕМЕ СПО КРАЯ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4" y="4845050"/>
            <a:ext cx="217063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0128" y="3036499"/>
            <a:ext cx="5242738" cy="19577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ровести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онлайн-режиме </a:t>
            </a:r>
            <a:b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обсудить ее на педагогическом совете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ЦРПО 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 обобщить и распространить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имеющийся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крае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онлайн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 представить в ЦРПО предложения по развитию смешанных форм обучения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r>
              <a:rPr lang="ru-RU" dirty="0">
                <a:solidFill>
                  <a:prstClr val="black"/>
                </a:solidFill>
              </a:rPr>
              <a:t>АИС </a:t>
            </a: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1С Колледж»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5632" y="249111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4334" y="2491117"/>
            <a:ext cx="3171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+mn-lt"/>
                <a:cs typeface="+mn-cs"/>
              </a:rPr>
              <a:t>Слабое использования  АИС </a:t>
            </a:r>
            <a:br>
              <a:rPr lang="ru-RU" sz="1200" dirty="0" smtClean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 smtClean="0">
                <a:solidFill>
                  <a:prstClr val="black"/>
                </a:solidFill>
                <a:latin typeface="+mn-lt"/>
                <a:cs typeface="+mn-cs"/>
              </a:rPr>
              <a:t>«1С Колледж»</a:t>
            </a:r>
            <a:endParaRPr lang="ru-RU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0" y="3261780"/>
            <a:ext cx="8845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54247" y="1127191"/>
            <a:ext cx="8143561" cy="3910771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20000"/>
              </a:lnSpc>
              <a:spcBef>
                <a:spcPct val="20000"/>
              </a:spcBef>
              <a:buNone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6827" y="547459"/>
            <a:ext cx="2139351" cy="6155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Контингент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oogle Shape;254;p30"/>
          <p:cNvCxnSpPr/>
          <p:nvPr/>
        </p:nvCxnSpPr>
        <p:spPr>
          <a:xfrm>
            <a:off x="6498010" y="869697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Прямоугольник 20"/>
          <p:cNvSpPr/>
          <p:nvPr/>
        </p:nvSpPr>
        <p:spPr>
          <a:xfrm>
            <a:off x="71250" y="486875"/>
            <a:ext cx="2497947" cy="6155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Средний балл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45" y="3439156"/>
            <a:ext cx="901297" cy="98141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-2139351" y="4558725"/>
            <a:ext cx="2139351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Задачи: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10" y="178126"/>
            <a:ext cx="5374256" cy="3693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485A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ПРИЕМНАЯ КАМПАНИЯ-2020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6" y="4819650"/>
            <a:ext cx="19875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70638"/>
              </p:ext>
            </p:extLst>
          </p:nvPr>
        </p:nvGraphicFramePr>
        <p:xfrm>
          <a:off x="147669" y="895192"/>
          <a:ext cx="2761786" cy="40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513"/>
                <a:gridCol w="967700"/>
                <a:gridCol w="978573"/>
              </a:tblGrid>
              <a:tr h="314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Спец-сть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2019г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2020г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2057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6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08.02.09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1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35.02.02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7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43.02.14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3,70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8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43.02.14</a:t>
                      </a:r>
                      <a:endParaRPr lang="ru-RU" sz="1400" b="1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lang="ru-RU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38.02.03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Тасеевский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филиал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35.01.13</a:t>
                      </a:r>
                      <a:endParaRPr kumimoji="0" lang="ru-RU" sz="14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3,36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Нижнепойменский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35.01.13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3,27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3,42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24052"/>
              </p:ext>
            </p:extLst>
          </p:nvPr>
        </p:nvGraphicFramePr>
        <p:xfrm>
          <a:off x="3090771" y="905088"/>
          <a:ext cx="2761786" cy="400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513"/>
                <a:gridCol w="967700"/>
                <a:gridCol w="978573"/>
              </a:tblGrid>
              <a:tr h="314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Спец-сть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2019г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2020г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2057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4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08.02.09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1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1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35.02.02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43.02.14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8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43.02.14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38.02.03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ru-RU" sz="1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Тасеевский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филиал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2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35.01.13</a:t>
                      </a:r>
                      <a:endParaRPr kumimoji="0" lang="ru-RU" sz="14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lang="ru-RU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Нижнепойменский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1200" b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35.01.13</a:t>
                      </a:r>
                      <a:endParaRPr lang="ru-RU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1" name="Google Shape;254;p30"/>
          <p:cNvCxnSpPr/>
          <p:nvPr/>
        </p:nvCxnSpPr>
        <p:spPr>
          <a:xfrm>
            <a:off x="166483" y="832091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Прямоугольник 33"/>
          <p:cNvSpPr/>
          <p:nvPr/>
        </p:nvSpPr>
        <p:spPr>
          <a:xfrm>
            <a:off x="3061854" y="520519"/>
            <a:ext cx="2497947" cy="6155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Конкурс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Google Shape;254;p30"/>
          <p:cNvCxnSpPr/>
          <p:nvPr/>
        </p:nvCxnSpPr>
        <p:spPr>
          <a:xfrm>
            <a:off x="3109584" y="841987"/>
            <a:ext cx="1670364" cy="0"/>
          </a:xfrm>
          <a:prstGeom prst="straightConnector1">
            <a:avLst/>
          </a:prstGeom>
          <a:noFill/>
          <a:ln w="38100" cap="flat" cmpd="sng">
            <a:solidFill>
              <a:srgbClr val="C11526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246961416"/>
              </p:ext>
            </p:extLst>
          </p:nvPr>
        </p:nvGraphicFramePr>
        <p:xfrm>
          <a:off x="6119752" y="979137"/>
          <a:ext cx="2798618" cy="228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733310" y="3313217"/>
            <a:ext cx="2410690" cy="1292662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ЛЗ.09.20.1  – 72% </a:t>
            </a:r>
            <a:r>
              <a:rPr lang="ru-RU" dirty="0" smtClean="0"/>
              <a:t>иногородних студентов;</a:t>
            </a:r>
          </a:p>
          <a:p>
            <a:endParaRPr lang="ru-RU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ГД.11.20.2 – 28 %</a:t>
            </a:r>
          </a:p>
          <a:p>
            <a:r>
              <a:rPr lang="ru-RU" dirty="0" smtClean="0"/>
              <a:t>лиц из категории сирот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30528</TotalTime>
  <Words>2660</Words>
  <Application>Microsoft Office PowerPoint</Application>
  <PresentationFormat>Экран (16:9)</PresentationFormat>
  <Paragraphs>657</Paragraphs>
  <Slides>40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Специальное оформление</vt:lpstr>
      <vt:lpstr>1_Специальное оформление</vt:lpstr>
      <vt:lpstr>Диаграмма Microsoft Excel</vt:lpstr>
      <vt:lpstr>Worksheet</vt:lpstr>
      <vt:lpstr>Презентация PowerPoint</vt:lpstr>
      <vt:lpstr>Повестка педагогического совета</vt:lpstr>
      <vt:lpstr>Презентация PowerPoint</vt:lpstr>
      <vt:lpstr>Презентация PowerPoint</vt:lpstr>
      <vt:lpstr>Реализация федерального проекта  «Молодые профессионалы»</vt:lpstr>
      <vt:lpstr>Реализация проекта  «Молодые профессионалы»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КРАТКОСРОЧНЫХ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направления  воспитательной деятельности</vt:lpstr>
      <vt:lpstr>Презентация PowerPoint</vt:lpstr>
      <vt:lpstr>Социальная активность </vt:lpstr>
      <vt:lpstr>2020 год – год юбилея Великой Победы </vt:lpstr>
      <vt:lpstr>Воспитание физической культуры  и оздоровление (РИП  ГТО)  </vt:lpstr>
      <vt:lpstr>Психологическое просвещение и сопровождение</vt:lpstr>
      <vt:lpstr>Профилактика противоправных действий</vt:lpstr>
      <vt:lpstr>ПРИОРИТЕТНЫЕ НАПРАВЛЕНИЯ ВОСПИТАНИЯ (НОВАЦИИ)</vt:lpstr>
      <vt:lpstr>Задачи</vt:lpstr>
      <vt:lpstr>Презентация PowerPoint</vt:lpstr>
      <vt:lpstr>Проект решения педагогического совета</vt:lpstr>
      <vt:lpstr>Проект решения педагогического совета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Женя</cp:lastModifiedBy>
  <cp:revision>2599</cp:revision>
  <cp:lastPrinted>2020-08-25T01:26:58Z</cp:lastPrinted>
  <dcterms:modified xsi:type="dcterms:W3CDTF">2020-09-08T14:48:25Z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